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63" r:id="rId2"/>
    <p:sldId id="278" r:id="rId3"/>
    <p:sldId id="270" r:id="rId4"/>
    <p:sldId id="271" r:id="rId5"/>
    <p:sldId id="257" r:id="rId6"/>
    <p:sldId id="272" r:id="rId7"/>
    <p:sldId id="273" r:id="rId8"/>
    <p:sldId id="275" r:id="rId9"/>
    <p:sldId id="274" r:id="rId10"/>
    <p:sldId id="277" r:id="rId11"/>
    <p:sldId id="276" r:id="rId12"/>
    <p:sldId id="265" r:id="rId13"/>
    <p:sldId id="267" r:id="rId14"/>
    <p:sldId id="262" r:id="rId15"/>
    <p:sldId id="266" r:id="rId16"/>
    <p:sldId id="260" r:id="rId17"/>
    <p:sldId id="268" r:id="rId18"/>
    <p:sldId id="269"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N3zfTcr5gMjtBpybZ0tJP19+p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2CC"/>
    <a:srgbClr val="DEF7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706"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420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722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412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103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9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54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022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41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04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433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39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19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77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38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8" name="Google Shape;2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9" name="Google Shape;4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4" name="Google Shape;64;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hyperlink" Target="https://notejoy.com/2020-09-25-c6cc7"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0711" y="2734847"/>
            <a:ext cx="10865556" cy="1419786"/>
          </a:xfrm>
        </p:spPr>
        <p:txBody>
          <a:bodyPr>
            <a:normAutofit fontScale="90000"/>
          </a:bodyPr>
          <a:lstStyle/>
          <a:p>
            <a:r>
              <a:rPr lang="en-US" sz="12800" b="1" dirty="0" smtClean="0"/>
              <a:t>Script</a:t>
            </a:r>
            <a:r>
              <a:rPr lang="en-US" sz="4400" b="1" i="1" strike="sngStrike" dirty="0" smtClean="0">
                <a:solidFill>
                  <a:srgbClr val="FF0000"/>
                </a:solidFill>
              </a:rPr>
              <a:t>f</a:t>
            </a:r>
            <a:r>
              <a:rPr lang="en-US" sz="12800" b="1" dirty="0" smtClean="0"/>
              <a:t>orce</a:t>
            </a:r>
            <a:r>
              <a:rPr lang="en-US" dirty="0" smtClean="0"/>
              <a:t/>
            </a:r>
            <a:br>
              <a:rPr lang="en-US" dirty="0" smtClean="0"/>
            </a:br>
            <a:r>
              <a:rPr lang="en-US" sz="3600" i="1" dirty="0">
                <a:solidFill>
                  <a:schemeClr val="accent3"/>
                </a:solidFill>
              </a:rPr>
              <a:t>Milestone Project </a:t>
            </a:r>
            <a:r>
              <a:rPr lang="en-US" sz="3600" i="1" dirty="0" smtClean="0">
                <a:solidFill>
                  <a:schemeClr val="accent3"/>
                </a:solidFill>
              </a:rPr>
              <a:t>2</a:t>
            </a:r>
            <a:endParaRPr lang="en-US" sz="3600" i="1" dirty="0">
              <a:solidFill>
                <a:schemeClr val="accent3"/>
              </a:solidFill>
            </a:endParaRPr>
          </a:p>
        </p:txBody>
      </p:sp>
      <p:sp>
        <p:nvSpPr>
          <p:cNvPr id="3" name="Subtitle 2"/>
          <p:cNvSpPr>
            <a:spLocks noGrp="1"/>
          </p:cNvSpPr>
          <p:nvPr>
            <p:ph type="subTitle" idx="1"/>
          </p:nvPr>
        </p:nvSpPr>
        <p:spPr>
          <a:xfrm>
            <a:off x="750711" y="5443356"/>
            <a:ext cx="8569135" cy="1265175"/>
          </a:xfrm>
        </p:spPr>
        <p:txBody>
          <a:bodyPr>
            <a:noAutofit/>
          </a:bodyPr>
          <a:lstStyle/>
          <a:p>
            <a:pPr marL="50800" indent="0" algn="l">
              <a:lnSpc>
                <a:spcPct val="100000"/>
              </a:lnSpc>
            </a:pPr>
            <a:r>
              <a:rPr lang="en-US" sz="1200" b="1" u="sng" dirty="0">
                <a:solidFill>
                  <a:schemeClr val="bg1">
                    <a:lumMod val="50000"/>
                  </a:schemeClr>
                </a:solidFill>
              </a:rPr>
              <a:t># Project Related Links</a:t>
            </a:r>
            <a:endParaRPr lang="en-US" sz="1200" u="sng" dirty="0">
              <a:solidFill>
                <a:schemeClr val="bg1">
                  <a:lumMod val="50000"/>
                </a:schemeClr>
              </a:solidFill>
            </a:endParaRPr>
          </a:p>
          <a:p>
            <a:pPr marL="50800" indent="0" algn="l">
              <a:lnSpc>
                <a:spcPct val="100000"/>
              </a:lnSpc>
              <a:spcBef>
                <a:spcPts val="300"/>
              </a:spcBef>
            </a:pPr>
            <a:r>
              <a:rPr lang="en-US" sz="1000" i="1" dirty="0">
                <a:solidFill>
                  <a:schemeClr val="bg1">
                    <a:lumMod val="50000"/>
                  </a:schemeClr>
                </a:solidFill>
              </a:rPr>
              <a:t> </a:t>
            </a:r>
            <a:r>
              <a:rPr lang="en-US" sz="1000" b="1" i="1" dirty="0">
                <a:solidFill>
                  <a:schemeClr val="bg1">
                    <a:lumMod val="50000"/>
                  </a:schemeClr>
                </a:solidFill>
              </a:rPr>
              <a:t>Assignment</a:t>
            </a:r>
            <a:r>
              <a:rPr lang="en-US" sz="1000" i="1" dirty="0">
                <a:solidFill>
                  <a:schemeClr val="bg1">
                    <a:lumMod val="50000"/>
                  </a:schemeClr>
                </a:solidFill>
              </a:rPr>
              <a:t>: https://</a:t>
            </a:r>
            <a:r>
              <a:rPr lang="en-US" sz="1000" i="1" dirty="0" smtClean="0">
                <a:solidFill>
                  <a:schemeClr val="bg1">
                    <a:lumMod val="50000"/>
                  </a:schemeClr>
                </a:solidFill>
              </a:rPr>
              <a:t>drive.google.com/file/d/1TkQkSrqbAsLseSicMVCrTzICGsslFF_G/view?usp=sharing</a:t>
            </a:r>
          </a:p>
          <a:p>
            <a:pPr marL="50800" indent="0" algn="l">
              <a:lnSpc>
                <a:spcPct val="100000"/>
              </a:lnSpc>
              <a:spcBef>
                <a:spcPts val="300"/>
              </a:spcBef>
            </a:pPr>
            <a:r>
              <a:rPr lang="en-US" sz="1000" b="1" i="1" dirty="0" smtClean="0">
                <a:solidFill>
                  <a:schemeClr val="bg1">
                    <a:lumMod val="50000"/>
                  </a:schemeClr>
                </a:solidFill>
              </a:rPr>
              <a:t>Trello</a:t>
            </a:r>
            <a:r>
              <a:rPr lang="en-US" sz="1000" b="1" i="1" dirty="0">
                <a:solidFill>
                  <a:schemeClr val="bg1">
                    <a:lumMod val="50000"/>
                  </a:schemeClr>
                </a:solidFill>
              </a:rPr>
              <a:t> board</a:t>
            </a:r>
            <a:r>
              <a:rPr lang="en-US" sz="1000" i="1" dirty="0">
                <a:solidFill>
                  <a:schemeClr val="bg1">
                    <a:lumMod val="50000"/>
                  </a:schemeClr>
                </a:solidFill>
              </a:rPr>
              <a:t>: https://trello.com/b/QuSHXICc</a:t>
            </a:r>
          </a:p>
          <a:p>
            <a:pPr marL="50800" indent="0" algn="l">
              <a:lnSpc>
                <a:spcPct val="100000"/>
              </a:lnSpc>
              <a:spcBef>
                <a:spcPts val="300"/>
              </a:spcBef>
            </a:pPr>
            <a:r>
              <a:rPr lang="en-US" sz="1000" b="1" i="1" dirty="0" smtClean="0">
                <a:solidFill>
                  <a:schemeClr val="bg1">
                    <a:lumMod val="50000"/>
                  </a:schemeClr>
                </a:solidFill>
              </a:rPr>
              <a:t>GitHub</a:t>
            </a:r>
            <a:r>
              <a:rPr lang="en-US" sz="1000" b="1" i="1" dirty="0">
                <a:solidFill>
                  <a:schemeClr val="bg1">
                    <a:lumMod val="50000"/>
                  </a:schemeClr>
                </a:solidFill>
              </a:rPr>
              <a:t> Repo</a:t>
            </a:r>
            <a:r>
              <a:rPr lang="en-US" sz="1000" i="1" dirty="0">
                <a:solidFill>
                  <a:schemeClr val="bg1">
                    <a:lumMod val="50000"/>
                  </a:schemeClr>
                </a:solidFill>
              </a:rPr>
              <a:t>: https://github.com/TECHCareers-by-Manpower/milestone-2-react-redux-router-project-scriptorce</a:t>
            </a:r>
          </a:p>
          <a:p>
            <a:pPr marL="50800" indent="0" algn="l">
              <a:lnSpc>
                <a:spcPct val="100000"/>
              </a:lnSpc>
              <a:spcBef>
                <a:spcPts val="300"/>
              </a:spcBef>
            </a:pPr>
            <a:r>
              <a:rPr lang="en-US" sz="1000" b="1" i="1" dirty="0" err="1" smtClean="0">
                <a:solidFill>
                  <a:schemeClr val="bg1">
                    <a:lumMod val="50000"/>
                  </a:schemeClr>
                </a:solidFill>
              </a:rPr>
              <a:t>Figma</a:t>
            </a:r>
            <a:r>
              <a:rPr lang="en-US" sz="1000" b="1" i="1" dirty="0">
                <a:solidFill>
                  <a:schemeClr val="bg1">
                    <a:lumMod val="50000"/>
                  </a:schemeClr>
                </a:solidFill>
              </a:rPr>
              <a:t> Planning Documents</a:t>
            </a:r>
            <a:r>
              <a:rPr lang="en-US" sz="1000" i="1" dirty="0">
                <a:solidFill>
                  <a:schemeClr val="bg1">
                    <a:lumMod val="50000"/>
                  </a:schemeClr>
                </a:solidFill>
              </a:rPr>
              <a:t>: https://www.figma.com/file/LZIMp2h1294u6McLJMCeoy/Wireframing-in-Figma</a:t>
            </a:r>
          </a:p>
        </p:txBody>
      </p:sp>
      <p:sp>
        <p:nvSpPr>
          <p:cNvPr id="4" name="TextBox 3"/>
          <p:cNvSpPr txBox="1"/>
          <p:nvPr/>
        </p:nvSpPr>
        <p:spPr>
          <a:xfrm>
            <a:off x="750711" y="307391"/>
            <a:ext cx="10690578" cy="1138733"/>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Milestone Project </a:t>
            </a:r>
            <a:r>
              <a:rPr lang="en-US" sz="3200" b="1" dirty="0" smtClean="0"/>
              <a:t>Presentation Day</a:t>
            </a:r>
            <a:endParaRPr lang="en-US" sz="3200" b="1" dirty="0" smtClean="0"/>
          </a:p>
          <a:p>
            <a:pPr algn="l"/>
            <a:r>
              <a:rPr lang="en-US" b="1" dirty="0" smtClean="0"/>
              <a:t>TECHCareers </a:t>
            </a:r>
            <a:r>
              <a:rPr lang="en-US" b="1" dirty="0"/>
              <a:t>Cohort </a:t>
            </a:r>
            <a:r>
              <a:rPr lang="en-US" b="1" dirty="0" smtClean="0"/>
              <a:t>4.2</a:t>
            </a:r>
          </a:p>
          <a:p>
            <a:pPr algn="l"/>
            <a:r>
              <a:rPr lang="en-US" dirty="0" smtClean="0"/>
              <a:t>September </a:t>
            </a:r>
            <a:r>
              <a:rPr lang="en-US" dirty="0"/>
              <a:t>2020</a:t>
            </a:r>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992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Quality Control</a:t>
            </a:r>
            <a:endParaRPr lang="en-US" sz="3200" b="1" dirty="0"/>
          </a:p>
        </p:txBody>
      </p:sp>
      <p:pic>
        <p:nvPicPr>
          <p:cNvPr id="9" name="Picture 8"/>
          <p:cNvPicPr>
            <a:picLocks noChangeAspect="1"/>
          </p:cNvPicPr>
          <p:nvPr/>
        </p:nvPicPr>
        <p:blipFill>
          <a:blip r:embed="rId2"/>
          <a:stretch>
            <a:fillRect/>
          </a:stretch>
        </p:blipFill>
        <p:spPr>
          <a:xfrm>
            <a:off x="9137389" y="1028112"/>
            <a:ext cx="2171820" cy="431736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9188843" y="5420506"/>
            <a:ext cx="2120366" cy="1196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rotWithShape="1">
          <a:blip r:embed="rId4"/>
          <a:srcRect t="813" b="1685"/>
          <a:stretch/>
        </p:blipFill>
        <p:spPr>
          <a:xfrm>
            <a:off x="5798706" y="1283089"/>
            <a:ext cx="3091090" cy="4804411"/>
          </a:xfrm>
          <a:prstGeom prst="rect">
            <a:avLst/>
          </a:prstGeom>
          <a:ln>
            <a:noFill/>
          </a:ln>
          <a:effectLst>
            <a:outerShdw blurRad="292100" dist="139700" dir="2700000" algn="tl" rotWithShape="0">
              <a:srgbClr val="333333">
                <a:alpha val="65000"/>
              </a:srgbClr>
            </a:outerShdw>
          </a:effectLst>
        </p:spPr>
      </p:pic>
      <p:sp>
        <p:nvSpPr>
          <p:cNvPr id="12" name="Google Shape;91;p2"/>
          <p:cNvSpPr txBox="1">
            <a:spLocks noGrp="1"/>
          </p:cNvSpPr>
          <p:nvPr>
            <p:ph type="body" idx="1"/>
          </p:nvPr>
        </p:nvSpPr>
        <p:spPr>
          <a:xfrm>
            <a:off x="750710" y="1088020"/>
            <a:ext cx="4932483" cy="4608971"/>
          </a:xfrm>
          <a:prstGeom prst="rect">
            <a:avLst/>
          </a:prstGeom>
          <a:noFill/>
          <a:ln>
            <a:noFill/>
          </a:ln>
        </p:spPr>
        <p:txBody>
          <a:bodyPr spcFirstLastPara="1" wrap="square" lIns="91425" tIns="45700" rIns="91425" bIns="45700" anchor="t" anchorCtr="0">
            <a:noAutofit/>
          </a:bodyPr>
          <a:lstStyle/>
          <a:p>
            <a:pPr marL="228600" indent="-156209">
              <a:lnSpc>
                <a:spcPct val="70000"/>
              </a:lnSpc>
              <a:buSzPts val="1140"/>
              <a:buNone/>
            </a:pPr>
            <a:r>
              <a:rPr lang="en-US" b="1" dirty="0" smtClean="0"/>
              <a:t>Major Categories</a:t>
            </a:r>
          </a:p>
          <a:p>
            <a:pPr marL="872491" lvl="1">
              <a:lnSpc>
                <a:spcPct val="70000"/>
              </a:lnSpc>
              <a:buSzPts val="1140"/>
              <a:buFont typeface="Wingdings" panose="05000000000000000000" pitchFamily="2" charset="2"/>
              <a:buChar char="q"/>
            </a:pPr>
            <a:r>
              <a:rPr lang="en-US" dirty="0" smtClean="0"/>
              <a:t>Syntax errors</a:t>
            </a:r>
          </a:p>
          <a:p>
            <a:pPr marL="872491" lvl="1">
              <a:lnSpc>
                <a:spcPct val="70000"/>
              </a:lnSpc>
              <a:buSzPts val="1140"/>
              <a:buFont typeface="Wingdings" panose="05000000000000000000" pitchFamily="2" charset="2"/>
              <a:buChar char="q"/>
            </a:pPr>
            <a:r>
              <a:rPr lang="en-US" dirty="0" smtClean="0"/>
              <a:t>Logic errors</a:t>
            </a:r>
          </a:p>
          <a:p>
            <a:pPr marL="872491" lvl="1">
              <a:lnSpc>
                <a:spcPct val="70000"/>
              </a:lnSpc>
              <a:buSzPts val="1140"/>
              <a:buFont typeface="Wingdings" panose="05000000000000000000" pitchFamily="2" charset="2"/>
              <a:buChar char="q"/>
            </a:pPr>
            <a:r>
              <a:rPr lang="en-US" dirty="0" smtClean="0"/>
              <a:t>Code writing</a:t>
            </a:r>
          </a:p>
          <a:p>
            <a:pPr marL="872491" lvl="1">
              <a:lnSpc>
                <a:spcPct val="70000"/>
              </a:lnSpc>
              <a:buSzPts val="1140"/>
              <a:buFont typeface="Wingdings" panose="05000000000000000000" pitchFamily="2" charset="2"/>
              <a:buChar char="q"/>
            </a:pPr>
            <a:r>
              <a:rPr lang="en-US" dirty="0" smtClean="0"/>
              <a:t>CSS CARP</a:t>
            </a:r>
          </a:p>
          <a:p>
            <a:pPr marL="872491" lvl="1">
              <a:lnSpc>
                <a:spcPct val="70000"/>
              </a:lnSpc>
              <a:buSzPts val="1140"/>
              <a:buFont typeface="Wingdings" panose="05000000000000000000" pitchFamily="2" charset="2"/>
              <a:buChar char="q"/>
            </a:pPr>
            <a:r>
              <a:rPr lang="en-US" dirty="0" smtClean="0"/>
              <a:t>JSX/HTML</a:t>
            </a:r>
          </a:p>
          <a:p>
            <a:pPr marL="872491" lvl="1">
              <a:lnSpc>
                <a:spcPct val="70000"/>
              </a:lnSpc>
              <a:buSzPts val="1140"/>
              <a:buFont typeface="Wingdings" panose="05000000000000000000" pitchFamily="2" charset="2"/>
              <a:buChar char="q"/>
            </a:pPr>
            <a:r>
              <a:rPr lang="en-US" dirty="0" smtClean="0"/>
              <a:t>JS / REACT / REDUX</a:t>
            </a:r>
          </a:p>
          <a:p>
            <a:pPr marL="872491" lvl="1">
              <a:lnSpc>
                <a:spcPct val="70000"/>
              </a:lnSpc>
              <a:buSzPts val="1140"/>
              <a:buFont typeface="Wingdings" panose="05000000000000000000" pitchFamily="2" charset="2"/>
              <a:buChar char="q"/>
            </a:pPr>
            <a:r>
              <a:rPr lang="en-US" dirty="0" smtClean="0"/>
              <a:t>User Input</a:t>
            </a:r>
          </a:p>
          <a:p>
            <a:pPr marL="872491" lvl="1">
              <a:lnSpc>
                <a:spcPct val="70000"/>
              </a:lnSpc>
              <a:buSzPts val="1140"/>
              <a:buFont typeface="Wingdings" panose="05000000000000000000" pitchFamily="2" charset="2"/>
              <a:buChar char="q"/>
            </a:pPr>
            <a:r>
              <a:rPr lang="en-US" dirty="0" smtClean="0"/>
              <a:t>Repo</a:t>
            </a:r>
          </a:p>
          <a:p>
            <a:pPr marL="872491" lvl="1">
              <a:lnSpc>
                <a:spcPct val="70000"/>
              </a:lnSpc>
              <a:buSzPts val="1140"/>
              <a:buFont typeface="Wingdings" panose="05000000000000000000" pitchFamily="2" charset="2"/>
              <a:buChar char="q"/>
            </a:pPr>
            <a:r>
              <a:rPr lang="en-US" dirty="0" smtClean="0"/>
              <a:t>Content (e.g., spelling)</a:t>
            </a:r>
            <a:endParaRPr lang="en-US" dirty="0"/>
          </a:p>
          <a:p>
            <a:pPr marL="685800" lvl="1" indent="-156209">
              <a:lnSpc>
                <a:spcPct val="70000"/>
              </a:lnSpc>
              <a:buSzPts val="1140"/>
              <a:buNone/>
            </a:pPr>
            <a:endParaRPr lang="en-US" dirty="0" smtClean="0"/>
          </a:p>
        </p:txBody>
      </p:sp>
      <p:pic>
        <p:nvPicPr>
          <p:cNvPr id="2" name="Picture 1"/>
          <p:cNvPicPr>
            <a:picLocks noChangeAspect="1"/>
          </p:cNvPicPr>
          <p:nvPr/>
        </p:nvPicPr>
        <p:blipFill rotWithShape="1">
          <a:blip r:embed="rId5"/>
          <a:srcRect t="20499" b="13892"/>
          <a:stretch/>
        </p:blipFill>
        <p:spPr>
          <a:xfrm>
            <a:off x="6000510" y="5875807"/>
            <a:ext cx="2687481" cy="741680"/>
          </a:xfrm>
          <a:prstGeom prst="rect">
            <a:avLst/>
          </a:prstGeom>
          <a:ln>
            <a:noFill/>
          </a:ln>
          <a:effectLst>
            <a:outerShdw blurRad="292100" dist="139700" dir="2700000" algn="tl" rotWithShape="0">
              <a:srgbClr val="333333">
                <a:alpha val="65000"/>
              </a:srgbClr>
            </a:outerShdw>
          </a:effectLst>
        </p:spPr>
      </p:pic>
      <p:pic>
        <p:nvPicPr>
          <p:cNvPr id="13" name="Picture 12" descr="Trello logo vector free download - Brandslogo.net"/>
          <p:cNvPicPr>
            <a:picLocks noChangeAspect="1" noChangeArrowheads="1"/>
          </p:cNvPicPr>
          <p:nvPr/>
        </p:nvPicPr>
        <p:blipFill rotWithShape="1">
          <a:blip r:embed="rId6">
            <a:extLst>
              <a:ext uri="{28A0092B-C50C-407E-A947-70E740481C1C}">
                <a14:useLocalDpi xmlns:a14="http://schemas.microsoft.com/office/drawing/2010/main" val="0"/>
              </a:ext>
            </a:extLst>
          </a:blip>
          <a:srcRect t="36003" b="32393"/>
          <a:stretch/>
        </p:blipFill>
        <p:spPr bwMode="auto">
          <a:xfrm>
            <a:off x="1257753" y="5485035"/>
            <a:ext cx="2581031" cy="81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25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Lesson Learned</a:t>
            </a:r>
            <a:endParaRPr lang="en-US" sz="3200" b="1" dirty="0"/>
          </a:p>
        </p:txBody>
      </p:sp>
      <p:sp>
        <p:nvSpPr>
          <p:cNvPr id="14" name="Google Shape;91;p2"/>
          <p:cNvSpPr txBox="1">
            <a:spLocks noGrp="1"/>
          </p:cNvSpPr>
          <p:nvPr>
            <p:ph type="body" idx="1"/>
          </p:nvPr>
        </p:nvSpPr>
        <p:spPr>
          <a:xfrm>
            <a:off x="162560" y="1195754"/>
            <a:ext cx="5789833" cy="5113606"/>
          </a:xfrm>
          <a:prstGeom prst="rect">
            <a:avLst/>
          </a:prstGeom>
          <a:noFill/>
          <a:ln>
            <a:noFill/>
          </a:ln>
        </p:spPr>
        <p:txBody>
          <a:bodyPr spcFirstLastPara="1" wrap="square" lIns="91425" tIns="45700" rIns="91425" bIns="45700" anchor="t" anchorCtr="0">
            <a:noAutofit/>
          </a:bodyPr>
          <a:lstStyle/>
          <a:p>
            <a:pPr marL="529591" lvl="1" indent="0">
              <a:lnSpc>
                <a:spcPct val="70000"/>
              </a:lnSpc>
              <a:buSzPts val="1140"/>
              <a:buNone/>
            </a:pPr>
            <a:r>
              <a:rPr lang="en-US" sz="2800" b="1" dirty="0" smtClean="0"/>
              <a:t>Technical</a:t>
            </a:r>
          </a:p>
          <a:p>
            <a:pPr marL="529591" lvl="1" indent="0">
              <a:lnSpc>
                <a:spcPct val="70000"/>
              </a:lnSpc>
              <a:buSzPts val="1140"/>
              <a:buNone/>
            </a:pPr>
            <a:endParaRPr lang="en-US" sz="2800" b="1" dirty="0" smtClean="0"/>
          </a:p>
          <a:p>
            <a:pPr marL="872491" lvl="1">
              <a:lnSpc>
                <a:spcPct val="70000"/>
              </a:lnSpc>
              <a:buSzPts val="1140"/>
              <a:buFont typeface="Wingdings" panose="05000000000000000000" pitchFamily="2" charset="2"/>
              <a:buChar char="q"/>
            </a:pPr>
            <a:r>
              <a:rPr lang="en-US" sz="2000" dirty="0" smtClean="0"/>
              <a:t>Better understand of React and </a:t>
            </a:r>
            <a:r>
              <a:rPr lang="en-US" sz="2000" dirty="0" err="1" smtClean="0"/>
              <a:t>Redux</a:t>
            </a:r>
            <a:endParaRPr lang="en-US" sz="2000" dirty="0" smtClean="0"/>
          </a:p>
          <a:p>
            <a:pPr marL="872491" lvl="1">
              <a:lnSpc>
                <a:spcPct val="70000"/>
              </a:lnSpc>
              <a:buSzPts val="1140"/>
              <a:buFont typeface="Wingdings" panose="05000000000000000000" pitchFamily="2" charset="2"/>
              <a:buChar char="q"/>
            </a:pPr>
            <a:endParaRPr lang="en-US" sz="1100" dirty="0" smtClean="0"/>
          </a:p>
          <a:p>
            <a:pPr marL="872491" lvl="1">
              <a:lnSpc>
                <a:spcPct val="70000"/>
              </a:lnSpc>
              <a:buSzPts val="1140"/>
              <a:buFont typeface="Wingdings" panose="05000000000000000000" pitchFamily="2" charset="2"/>
              <a:buChar char="q"/>
            </a:pPr>
            <a:r>
              <a:rPr lang="en-US" sz="2000" dirty="0" smtClean="0"/>
              <a:t>Using Libraries (React and </a:t>
            </a:r>
            <a:r>
              <a:rPr lang="en-US" sz="2000" dirty="0" err="1" smtClean="0"/>
              <a:t>Redux</a:t>
            </a:r>
            <a:r>
              <a:rPr lang="en-US" sz="2000" dirty="0" smtClean="0"/>
              <a:t>) – Date Picker and React Icons</a:t>
            </a:r>
          </a:p>
          <a:p>
            <a:pPr marL="872491" lvl="1">
              <a:lnSpc>
                <a:spcPct val="70000"/>
              </a:lnSpc>
              <a:buSzPts val="1140"/>
              <a:buFont typeface="Wingdings" panose="05000000000000000000" pitchFamily="2" charset="2"/>
              <a:buChar char="q"/>
            </a:pPr>
            <a:endParaRPr lang="en-US" sz="1100" dirty="0" smtClean="0"/>
          </a:p>
          <a:p>
            <a:pPr marL="872491" lvl="1">
              <a:lnSpc>
                <a:spcPct val="70000"/>
              </a:lnSpc>
              <a:buSzPts val="1140"/>
              <a:buFont typeface="Wingdings" panose="05000000000000000000" pitchFamily="2" charset="2"/>
              <a:buChar char="q"/>
            </a:pPr>
            <a:r>
              <a:rPr lang="en-US" sz="2000" dirty="0" smtClean="0"/>
              <a:t>Using React Hooks – </a:t>
            </a:r>
            <a:r>
              <a:rPr lang="en-US" sz="2000" dirty="0" err="1" smtClean="0"/>
              <a:t>useRef</a:t>
            </a:r>
            <a:r>
              <a:rPr lang="en-US" sz="2000" dirty="0" smtClean="0"/>
              <a:t>, </a:t>
            </a:r>
            <a:r>
              <a:rPr lang="en-US" sz="2000" dirty="0" err="1" smtClean="0"/>
              <a:t>useHistory</a:t>
            </a:r>
            <a:r>
              <a:rPr lang="en-US" sz="2000" dirty="0" smtClean="0"/>
              <a:t> and </a:t>
            </a:r>
            <a:r>
              <a:rPr lang="en-US" sz="2000" dirty="0" err="1" smtClean="0"/>
              <a:t>useLocation</a:t>
            </a:r>
            <a:r>
              <a:rPr lang="en-US" sz="2000" dirty="0" smtClean="0"/>
              <a:t>, etc.</a:t>
            </a:r>
          </a:p>
          <a:p>
            <a:pPr marL="872491" lvl="1">
              <a:lnSpc>
                <a:spcPct val="70000"/>
              </a:lnSpc>
              <a:buSzPts val="1140"/>
              <a:buFont typeface="Wingdings" panose="05000000000000000000" pitchFamily="2" charset="2"/>
              <a:buChar char="q"/>
            </a:pPr>
            <a:endParaRPr lang="en-US" sz="1100" dirty="0" smtClean="0"/>
          </a:p>
          <a:p>
            <a:pPr marL="872491" lvl="1">
              <a:lnSpc>
                <a:spcPct val="70000"/>
              </a:lnSpc>
              <a:buSzPts val="1140"/>
              <a:buFont typeface="Wingdings" panose="05000000000000000000" pitchFamily="2" charset="2"/>
              <a:buChar char="q"/>
            </a:pPr>
            <a:r>
              <a:rPr lang="en-US" sz="2000" dirty="0" err="1" smtClean="0"/>
              <a:t>RegEx</a:t>
            </a:r>
            <a:endParaRPr lang="en-US" sz="2000" dirty="0" smtClean="0"/>
          </a:p>
          <a:p>
            <a:pPr marL="872491" lvl="1">
              <a:lnSpc>
                <a:spcPct val="70000"/>
              </a:lnSpc>
              <a:buSzPts val="1140"/>
              <a:buFont typeface="Wingdings" panose="05000000000000000000" pitchFamily="2" charset="2"/>
              <a:buChar char="q"/>
            </a:pPr>
            <a:endParaRPr lang="en-US" sz="2000" dirty="0" smtClean="0"/>
          </a:p>
          <a:p>
            <a:pPr marL="872491" lvl="1">
              <a:lnSpc>
                <a:spcPct val="70000"/>
              </a:lnSpc>
              <a:buSzPts val="1140"/>
              <a:buFont typeface="Wingdings" panose="05000000000000000000" pitchFamily="2" charset="2"/>
              <a:buChar char="q"/>
            </a:pPr>
            <a:r>
              <a:rPr lang="en-US" sz="2000" dirty="0" smtClean="0"/>
              <a:t>React components interaction and communication</a:t>
            </a:r>
          </a:p>
          <a:p>
            <a:pPr marL="872491" lvl="1">
              <a:lnSpc>
                <a:spcPct val="70000"/>
              </a:lnSpc>
              <a:buSzPts val="1140"/>
              <a:buFont typeface="Wingdings" panose="05000000000000000000" pitchFamily="2" charset="2"/>
              <a:buChar char="q"/>
            </a:pPr>
            <a:endParaRPr lang="en-US" sz="1100" dirty="0" smtClean="0"/>
          </a:p>
          <a:p>
            <a:pPr marL="872491" lvl="1">
              <a:lnSpc>
                <a:spcPct val="70000"/>
              </a:lnSpc>
              <a:buSzPts val="1140"/>
              <a:buFont typeface="Wingdings" panose="05000000000000000000" pitchFamily="2" charset="2"/>
              <a:buChar char="q"/>
            </a:pPr>
            <a:r>
              <a:rPr lang="en-US" sz="2000" dirty="0" smtClean="0"/>
              <a:t>Rendering outside index.js (e.g., product details overlay)</a:t>
            </a:r>
          </a:p>
          <a:p>
            <a:pPr marL="872491" lvl="1">
              <a:lnSpc>
                <a:spcPct val="70000"/>
              </a:lnSpc>
              <a:buSzPts val="1140"/>
              <a:buFont typeface="Wingdings" panose="05000000000000000000" pitchFamily="2" charset="2"/>
              <a:buChar char="q"/>
            </a:pPr>
            <a:endParaRPr lang="en-US" sz="1100" dirty="0" smtClean="0"/>
          </a:p>
          <a:p>
            <a:pPr marL="872491" lvl="1">
              <a:lnSpc>
                <a:spcPct val="70000"/>
              </a:lnSpc>
              <a:buSzPts val="1140"/>
              <a:buFont typeface="Wingdings" panose="05000000000000000000" pitchFamily="2" charset="2"/>
              <a:buChar char="q"/>
            </a:pPr>
            <a:r>
              <a:rPr lang="en-US" sz="2000" dirty="0" err="1" smtClean="0"/>
              <a:t>Git</a:t>
            </a:r>
            <a:r>
              <a:rPr lang="en-US" sz="2000" dirty="0" smtClean="0"/>
              <a:t> is crazy with file names</a:t>
            </a:r>
          </a:p>
          <a:p>
            <a:pPr marL="872491" lvl="1">
              <a:lnSpc>
                <a:spcPct val="70000"/>
              </a:lnSpc>
              <a:buSzPts val="1140"/>
              <a:buFont typeface="Wingdings" panose="05000000000000000000" pitchFamily="2" charset="2"/>
              <a:buChar char="q"/>
            </a:pPr>
            <a:endParaRPr lang="en-US" sz="2000" dirty="0" smtClean="0"/>
          </a:p>
          <a:p>
            <a:pPr marL="228600" indent="-156209">
              <a:lnSpc>
                <a:spcPct val="70000"/>
              </a:lnSpc>
              <a:buSzPts val="1140"/>
              <a:buNone/>
            </a:pPr>
            <a:endParaRPr lang="en-US" sz="2400" dirty="0" smtClean="0"/>
          </a:p>
        </p:txBody>
      </p:sp>
      <p:sp>
        <p:nvSpPr>
          <p:cNvPr id="15" name="Google Shape;91;p2"/>
          <p:cNvSpPr txBox="1">
            <a:spLocks/>
          </p:cNvSpPr>
          <p:nvPr/>
        </p:nvSpPr>
        <p:spPr>
          <a:xfrm>
            <a:off x="5952394" y="1217442"/>
            <a:ext cx="5488896" cy="539671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2391" indent="0">
              <a:lnSpc>
                <a:spcPct val="70000"/>
              </a:lnSpc>
              <a:buSzPts val="1140"/>
              <a:buFont typeface="Arial"/>
              <a:buNone/>
            </a:pPr>
            <a:r>
              <a:rPr lang="en-US" b="1" dirty="0" smtClean="0"/>
              <a:t>Project Management</a:t>
            </a:r>
          </a:p>
          <a:p>
            <a:pPr marL="72391" indent="0">
              <a:lnSpc>
                <a:spcPct val="70000"/>
              </a:lnSpc>
              <a:buSzPts val="1140"/>
              <a:buFont typeface="Arial"/>
              <a:buNone/>
            </a:pPr>
            <a:endParaRPr lang="en-US" b="1" dirty="0" smtClean="0"/>
          </a:p>
          <a:p>
            <a:pPr marL="415291">
              <a:lnSpc>
                <a:spcPct val="70000"/>
              </a:lnSpc>
              <a:buSzPts val="1140"/>
              <a:buFont typeface="Wingdings" panose="05000000000000000000" pitchFamily="2" charset="2"/>
              <a:buChar char="q"/>
            </a:pPr>
            <a:r>
              <a:rPr lang="en-US" sz="2000" dirty="0"/>
              <a:t>Managing merge in </a:t>
            </a:r>
            <a:r>
              <a:rPr lang="en-US" sz="2000" dirty="0" err="1" smtClean="0"/>
              <a:t>Github</a:t>
            </a:r>
            <a:endParaRPr lang="en-US" sz="2000" dirty="0" smtClean="0"/>
          </a:p>
          <a:p>
            <a:pPr marL="872491" lvl="1">
              <a:lnSpc>
                <a:spcPct val="70000"/>
              </a:lnSpc>
              <a:buSzPts val="1140"/>
              <a:buFont typeface="Wingdings" panose="05000000000000000000" pitchFamily="2" charset="2"/>
              <a:buChar char="q"/>
            </a:pPr>
            <a:r>
              <a:rPr lang="en-US" sz="2000" dirty="0" smtClean="0"/>
              <a:t>Central person pulling, resolving conflict</a:t>
            </a:r>
          </a:p>
          <a:p>
            <a:pPr marL="872491" lvl="1">
              <a:lnSpc>
                <a:spcPct val="70000"/>
              </a:lnSpc>
              <a:buSzPts val="1140"/>
              <a:buFont typeface="Wingdings" panose="05000000000000000000" pitchFamily="2" charset="2"/>
              <a:buChar char="q"/>
            </a:pPr>
            <a:endParaRPr lang="en-US" sz="1400" dirty="0"/>
          </a:p>
          <a:p>
            <a:pPr marL="415291">
              <a:lnSpc>
                <a:spcPct val="70000"/>
              </a:lnSpc>
              <a:buSzPts val="1140"/>
              <a:buFont typeface="Wingdings" panose="05000000000000000000" pitchFamily="2" charset="2"/>
              <a:buChar char="q"/>
            </a:pPr>
            <a:r>
              <a:rPr lang="en-US" sz="2000" dirty="0" smtClean="0"/>
              <a:t>Using </a:t>
            </a:r>
            <a:r>
              <a:rPr lang="en-US" sz="2000" dirty="0" err="1" smtClean="0"/>
              <a:t>Figma</a:t>
            </a:r>
            <a:endParaRPr lang="en-US" sz="2000" dirty="0" smtClean="0"/>
          </a:p>
          <a:p>
            <a:pPr marL="415291">
              <a:lnSpc>
                <a:spcPct val="70000"/>
              </a:lnSpc>
              <a:buSzPts val="1140"/>
              <a:buFont typeface="Wingdings" panose="05000000000000000000" pitchFamily="2" charset="2"/>
              <a:buChar char="q"/>
            </a:pPr>
            <a:endParaRPr lang="en-US" sz="1400" dirty="0" smtClean="0"/>
          </a:p>
          <a:p>
            <a:pPr marL="415291">
              <a:lnSpc>
                <a:spcPct val="70000"/>
              </a:lnSpc>
              <a:buSzPts val="1140"/>
              <a:buFont typeface="Wingdings" panose="05000000000000000000" pitchFamily="2" charset="2"/>
              <a:buChar char="q"/>
            </a:pPr>
            <a:r>
              <a:rPr lang="en-US" sz="2000" dirty="0" smtClean="0"/>
              <a:t>Leveraging team synergies, and learning from each other</a:t>
            </a:r>
          </a:p>
          <a:p>
            <a:pPr marL="415291">
              <a:lnSpc>
                <a:spcPct val="70000"/>
              </a:lnSpc>
              <a:buSzPts val="1140"/>
              <a:buFont typeface="Wingdings" panose="05000000000000000000" pitchFamily="2" charset="2"/>
              <a:buChar char="q"/>
            </a:pPr>
            <a:endParaRPr lang="en-US" sz="1400" dirty="0"/>
          </a:p>
          <a:p>
            <a:pPr marL="415291">
              <a:lnSpc>
                <a:spcPct val="70000"/>
              </a:lnSpc>
              <a:buSzPts val="1140"/>
              <a:buFont typeface="Wingdings" panose="05000000000000000000" pitchFamily="2" charset="2"/>
              <a:buChar char="q"/>
            </a:pPr>
            <a:r>
              <a:rPr lang="en-US" sz="2000" dirty="0" smtClean="0"/>
              <a:t>All day co-programming environment</a:t>
            </a:r>
          </a:p>
          <a:p>
            <a:pPr marL="872491" lvl="1">
              <a:lnSpc>
                <a:spcPct val="70000"/>
              </a:lnSpc>
              <a:buSzPts val="1140"/>
              <a:buFont typeface="Wingdings" panose="05000000000000000000" pitchFamily="2" charset="2"/>
              <a:buChar char="q"/>
            </a:pPr>
            <a:r>
              <a:rPr lang="en-US" sz="2000" dirty="0" smtClean="0"/>
              <a:t>Morning stand up</a:t>
            </a:r>
          </a:p>
          <a:p>
            <a:pPr marL="872491" lvl="1">
              <a:lnSpc>
                <a:spcPct val="70000"/>
              </a:lnSpc>
              <a:buSzPts val="1140"/>
              <a:buFont typeface="Wingdings" panose="05000000000000000000" pitchFamily="2" charset="2"/>
              <a:buChar char="q"/>
            </a:pPr>
            <a:r>
              <a:rPr lang="en-US" sz="2000" dirty="0" smtClean="0"/>
              <a:t>Evening debrief</a:t>
            </a:r>
          </a:p>
          <a:p>
            <a:pPr marL="415291">
              <a:lnSpc>
                <a:spcPct val="70000"/>
              </a:lnSpc>
              <a:buSzPts val="1140"/>
              <a:buFont typeface="Wingdings" panose="05000000000000000000" pitchFamily="2" charset="2"/>
              <a:buChar char="q"/>
            </a:pPr>
            <a:endParaRPr lang="en-US" sz="1400" dirty="0"/>
          </a:p>
          <a:p>
            <a:pPr marL="415291">
              <a:lnSpc>
                <a:spcPct val="70000"/>
              </a:lnSpc>
              <a:buSzPts val="1140"/>
              <a:buFont typeface="Wingdings" panose="05000000000000000000" pitchFamily="2" charset="2"/>
              <a:buChar char="q"/>
            </a:pPr>
            <a:r>
              <a:rPr lang="en-US" sz="2000" dirty="0" smtClean="0"/>
              <a:t>Keeping daily minutes of meeting to capture the lesson learnt and new practices sharing</a:t>
            </a:r>
          </a:p>
          <a:p>
            <a:pPr marL="872491" lvl="1">
              <a:lnSpc>
                <a:spcPct val="70000"/>
              </a:lnSpc>
              <a:buSzPts val="1140"/>
              <a:buFont typeface="Wingdings" panose="05000000000000000000" pitchFamily="2" charset="2"/>
              <a:buChar char="q"/>
            </a:pPr>
            <a:endParaRPr lang="en-US" sz="2000" dirty="0"/>
          </a:p>
          <a:p>
            <a:pPr marL="872491" lvl="1">
              <a:lnSpc>
                <a:spcPct val="70000"/>
              </a:lnSpc>
              <a:buSzPts val="1140"/>
              <a:buFont typeface="Wingdings" panose="05000000000000000000" pitchFamily="2" charset="2"/>
              <a:buChar char="q"/>
            </a:pPr>
            <a:endParaRPr lang="en-US" sz="2000" dirty="0"/>
          </a:p>
        </p:txBody>
      </p:sp>
      <p:cxnSp>
        <p:nvCxnSpPr>
          <p:cNvPr id="17" name="Straight Connector 16"/>
          <p:cNvCxnSpPr/>
          <p:nvPr/>
        </p:nvCxnSpPr>
        <p:spPr>
          <a:xfrm>
            <a:off x="5853528" y="1195754"/>
            <a:ext cx="17585" cy="503799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6441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TextBox 15"/>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Landing Page</a:t>
            </a:r>
            <a:endParaRPr lang="en-US" b="1" dirty="0" smtClean="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28432" y="1443355"/>
            <a:ext cx="6912857" cy="4229101"/>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50711" y="1443355"/>
            <a:ext cx="3557520" cy="3693319"/>
          </a:xfrm>
          <a:prstGeom prst="rect">
            <a:avLst/>
          </a:prstGeom>
          <a:noFill/>
        </p:spPr>
        <p:txBody>
          <a:bodyPr wrap="square" rtlCol="0">
            <a:spAutoFit/>
          </a:bodyPr>
          <a:lstStyle/>
          <a:p>
            <a:pPr>
              <a:lnSpc>
                <a:spcPct val="150000"/>
              </a:lnSpc>
            </a:pPr>
            <a:r>
              <a:rPr lang="en-US" sz="1800" b="1" dirty="0" smtClean="0"/>
              <a:t>Landing page</a:t>
            </a:r>
          </a:p>
          <a:p>
            <a:pPr marL="285750" indent="-285750">
              <a:buFont typeface="Wingdings" panose="05000000000000000000" pitchFamily="2" charset="2"/>
              <a:buChar char="q"/>
            </a:pPr>
            <a:endParaRPr lang="en-US" sz="1800" b="1" dirty="0" smtClean="0"/>
          </a:p>
          <a:p>
            <a:pPr marL="285750" indent="-285750">
              <a:buFont typeface="Wingdings" panose="05000000000000000000" pitchFamily="2" charset="2"/>
              <a:buChar char="q"/>
            </a:pPr>
            <a:r>
              <a:rPr lang="en-US" dirty="0" smtClean="0"/>
              <a:t>Organization logo, and slogan</a:t>
            </a:r>
          </a:p>
          <a:p>
            <a:pPr marL="285750" indent="-285750">
              <a:buFont typeface="Wingdings" panose="05000000000000000000" pitchFamily="2" charset="2"/>
              <a:buChar char="q"/>
            </a:pPr>
            <a:r>
              <a:rPr lang="en-US" dirty="0" smtClean="0"/>
              <a:t>Website navigation bar</a:t>
            </a:r>
          </a:p>
          <a:p>
            <a:pPr marL="285750" indent="-285750">
              <a:buFont typeface="Wingdings" panose="05000000000000000000" pitchFamily="2" charset="2"/>
              <a:buChar char="q"/>
            </a:pPr>
            <a:r>
              <a:rPr lang="en-US" dirty="0" smtClean="0"/>
              <a:t>Hero section, with a hint on the website purpose</a:t>
            </a:r>
          </a:p>
          <a:p>
            <a:pPr marL="285750" indent="-285750">
              <a:buFont typeface="Wingdings" panose="05000000000000000000" pitchFamily="2" charset="2"/>
              <a:buChar char="q"/>
            </a:pPr>
            <a:r>
              <a:rPr lang="en-US" dirty="0" smtClean="0"/>
              <a:t>Donte and Shop buttons to take the user directly to the main activities on the website</a:t>
            </a:r>
          </a:p>
          <a:p>
            <a:pPr marL="285750" indent="-285750">
              <a:buFont typeface="Wingdings" panose="05000000000000000000" pitchFamily="2" charset="2"/>
              <a:buChar char="q"/>
            </a:pPr>
            <a:r>
              <a:rPr lang="en-US" dirty="0" smtClean="0"/>
              <a:t>Hero footer that features contact us, get social and newsletter subscription section</a:t>
            </a:r>
          </a:p>
          <a:p>
            <a:pPr marL="285750" indent="-285750">
              <a:buFont typeface="Wingdings" panose="05000000000000000000" pitchFamily="2" charset="2"/>
              <a:buChar char="q"/>
            </a:pPr>
            <a:r>
              <a:rPr lang="en-US" dirty="0" smtClean="0"/>
              <a:t>Regular footer for terms and condition, etc.</a:t>
            </a:r>
          </a:p>
          <a:p>
            <a:pPr marL="285750" indent="-285750">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390473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 name="TextBox 14"/>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Shopping Page</a:t>
            </a:r>
            <a:endParaRPr lang="en-US" b="1" dirty="0" smtClean="0"/>
          </a:p>
        </p:txBody>
      </p:sp>
      <p:sp>
        <p:nvSpPr>
          <p:cNvPr id="22" name="TextBox 21"/>
          <p:cNvSpPr txBox="1"/>
          <p:nvPr/>
        </p:nvSpPr>
        <p:spPr>
          <a:xfrm>
            <a:off x="750710" y="4622674"/>
            <a:ext cx="6287919" cy="1615827"/>
          </a:xfrm>
          <a:prstGeom prst="rect">
            <a:avLst/>
          </a:prstGeom>
          <a:noFill/>
        </p:spPr>
        <p:txBody>
          <a:bodyPr wrap="square" rtlCol="0">
            <a:spAutoFit/>
          </a:bodyPr>
          <a:lstStyle/>
          <a:p>
            <a:pPr>
              <a:lnSpc>
                <a:spcPct val="150000"/>
              </a:lnSpc>
            </a:pPr>
            <a:r>
              <a:rPr lang="en-US" sz="1800" b="1" dirty="0" smtClean="0"/>
              <a:t>Shopping Page Features</a:t>
            </a:r>
          </a:p>
          <a:p>
            <a:pPr marL="171450" indent="-171450">
              <a:lnSpc>
                <a:spcPct val="150000"/>
              </a:lnSpc>
              <a:buFont typeface="Arial" panose="020B0604020202020204" pitchFamily="34" charset="0"/>
              <a:buChar char="•"/>
            </a:pPr>
            <a:r>
              <a:rPr lang="en-US" sz="1200" b="1" dirty="0" smtClean="0"/>
              <a:t>Shopping page </a:t>
            </a:r>
            <a:r>
              <a:rPr lang="en-US" sz="1200" dirty="0" smtClean="0"/>
              <a:t>with product cards where the user can see image of the product, price, options to add to cart or open up overlay card displaying more details</a:t>
            </a:r>
          </a:p>
          <a:p>
            <a:pPr marL="171450" indent="-171450">
              <a:lnSpc>
                <a:spcPct val="150000"/>
              </a:lnSpc>
              <a:buFont typeface="Arial" panose="020B0604020202020204" pitchFamily="34" charset="0"/>
              <a:buChar char="•"/>
            </a:pPr>
            <a:r>
              <a:rPr lang="en-US" sz="1200" b="1" dirty="0" smtClean="0"/>
              <a:t>Product navigation </a:t>
            </a:r>
            <a:r>
              <a:rPr lang="en-US" sz="1200" dirty="0" smtClean="0"/>
              <a:t>where the user can search, sort, filter down the displayed products in any order or combination so they can get quicker to what interests them</a:t>
            </a:r>
            <a:endParaRPr lang="en-US" sz="1200" b="1"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709" y="967153"/>
            <a:ext cx="4269699" cy="327430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l="6263" t="2064" r="4503" b="2960"/>
          <a:stretch/>
        </p:blipFill>
        <p:spPr>
          <a:xfrm>
            <a:off x="5248682" y="1210726"/>
            <a:ext cx="1483976" cy="2787162"/>
          </a:xfrm>
          <a:prstGeom prst="round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38629" y="1245895"/>
            <a:ext cx="1388000" cy="2716824"/>
          </a:xfrm>
          <a:prstGeom prst="round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25685" y="1338215"/>
            <a:ext cx="2601096" cy="2532185"/>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5085092" y="4122505"/>
            <a:ext cx="1694636" cy="375552"/>
          </a:xfrm>
          <a:prstGeom prst="rect">
            <a:avLst/>
          </a:prstGeom>
          <a:noFill/>
        </p:spPr>
        <p:txBody>
          <a:bodyPr wrap="square" rtlCol="0">
            <a:spAutoFit/>
          </a:bodyPr>
          <a:lstStyle/>
          <a:p>
            <a:pPr algn="ctr">
              <a:lnSpc>
                <a:spcPct val="150000"/>
              </a:lnSpc>
            </a:pPr>
            <a:r>
              <a:rPr lang="en-US" b="1" dirty="0" smtClean="0"/>
              <a:t>Product Card</a:t>
            </a:r>
          </a:p>
        </p:txBody>
      </p:sp>
      <p:sp>
        <p:nvSpPr>
          <p:cNvPr id="36" name="TextBox 35"/>
          <p:cNvSpPr txBox="1"/>
          <p:nvPr/>
        </p:nvSpPr>
        <p:spPr>
          <a:xfrm>
            <a:off x="6875705" y="4102532"/>
            <a:ext cx="1713847" cy="415498"/>
          </a:xfrm>
          <a:prstGeom prst="rect">
            <a:avLst/>
          </a:prstGeom>
          <a:noFill/>
        </p:spPr>
        <p:txBody>
          <a:bodyPr wrap="square" rtlCol="0">
            <a:spAutoFit/>
          </a:bodyPr>
          <a:lstStyle/>
          <a:p>
            <a:pPr algn="ctr">
              <a:lnSpc>
                <a:spcPct val="150000"/>
              </a:lnSpc>
            </a:pPr>
            <a:r>
              <a:rPr lang="en-US" b="1" dirty="0" smtClean="0"/>
              <a:t>Product side </a:t>
            </a:r>
            <a:r>
              <a:rPr lang="en-US" b="1" dirty="0" err="1" smtClean="0"/>
              <a:t>Nav</a:t>
            </a:r>
            <a:endParaRPr lang="en-US" b="1" dirty="0" smtClean="0"/>
          </a:p>
        </p:txBody>
      </p:sp>
      <p:sp>
        <p:nvSpPr>
          <p:cNvPr id="37" name="TextBox 36"/>
          <p:cNvSpPr txBox="1"/>
          <p:nvPr/>
        </p:nvSpPr>
        <p:spPr>
          <a:xfrm>
            <a:off x="9086456" y="4102532"/>
            <a:ext cx="2279555" cy="415498"/>
          </a:xfrm>
          <a:prstGeom prst="rect">
            <a:avLst/>
          </a:prstGeom>
          <a:noFill/>
        </p:spPr>
        <p:txBody>
          <a:bodyPr wrap="square" rtlCol="0">
            <a:spAutoFit/>
          </a:bodyPr>
          <a:lstStyle/>
          <a:p>
            <a:pPr algn="ctr">
              <a:lnSpc>
                <a:spcPct val="150000"/>
              </a:lnSpc>
            </a:pPr>
            <a:r>
              <a:rPr lang="en-US" b="1" dirty="0" smtClean="0"/>
              <a:t>Product Details Overlay</a:t>
            </a:r>
          </a:p>
        </p:txBody>
      </p:sp>
    </p:spTree>
    <p:extLst>
      <p:ext uri="{BB962C8B-B14F-4D97-AF65-F5344CB8AC3E}">
        <p14:creationId xmlns:p14="http://schemas.microsoft.com/office/powerpoint/2010/main" val="3371172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86202" y="1660644"/>
            <a:ext cx="2657846" cy="3972479"/>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Static </a:t>
            </a:r>
            <a:r>
              <a:rPr lang="en-US" sz="3200" b="1" dirty="0" smtClean="0">
                <a:sym typeface="Calibri"/>
              </a:rPr>
              <a:t>Components / Packing lot</a:t>
            </a:r>
            <a:endParaRPr lang="en-US" sz="3200" b="1" dirty="0"/>
          </a:p>
        </p:txBody>
      </p:sp>
      <p:pic>
        <p:nvPicPr>
          <p:cNvPr id="31" name="Picture 2" descr="TechCareers 2019 – TechCareer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5381648" y="1222433"/>
            <a:ext cx="2705478" cy="484890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9315125" y="2567978"/>
            <a:ext cx="2126164" cy="2583404"/>
          </a:xfrm>
          <a:prstGeom prst="rect">
            <a:avLst/>
          </a:prstGeom>
          <a:ln>
            <a:noFill/>
          </a:ln>
          <a:effectLst>
            <a:outerShdw blurRad="292100" dist="139700" dir="2700000" algn="tl" rotWithShape="0">
              <a:srgbClr val="333333">
                <a:alpha val="65000"/>
              </a:srgbClr>
            </a:outerShdw>
          </a:effectLst>
        </p:spPr>
      </p:pic>
      <p:sp>
        <p:nvSpPr>
          <p:cNvPr id="29" name="TextBox 28"/>
          <p:cNvSpPr txBox="1"/>
          <p:nvPr/>
        </p:nvSpPr>
        <p:spPr>
          <a:xfrm>
            <a:off x="750709" y="1136817"/>
            <a:ext cx="4378691" cy="2862322"/>
          </a:xfrm>
          <a:prstGeom prst="rect">
            <a:avLst/>
          </a:prstGeom>
          <a:noFill/>
        </p:spPr>
        <p:txBody>
          <a:bodyPr wrap="square" rtlCol="0">
            <a:spAutoFit/>
          </a:bodyPr>
          <a:lstStyle/>
          <a:p>
            <a:pPr>
              <a:lnSpc>
                <a:spcPct val="150000"/>
              </a:lnSpc>
            </a:pPr>
            <a:r>
              <a:rPr lang="en-US" sz="1800" b="1" dirty="0" smtClean="0"/>
              <a:t>Shopping Cart Features</a:t>
            </a:r>
          </a:p>
          <a:p>
            <a:pPr marL="171450" indent="-171450">
              <a:lnSpc>
                <a:spcPct val="150000"/>
              </a:lnSpc>
              <a:buFont typeface="Arial" panose="020B0604020202020204" pitchFamily="34" charset="0"/>
              <a:buChar char="•"/>
            </a:pPr>
            <a:r>
              <a:rPr lang="en-US" sz="1200" b="1" dirty="0" smtClean="0"/>
              <a:t>Checkout </a:t>
            </a:r>
            <a:r>
              <a:rPr lang="en-US" sz="1200" dirty="0" smtClean="0"/>
              <a:t>your items in the cart, to confirm, adjust or remove as desired… Once all details are filled up and the user scheduled pickup date, then all forms will be validated, only then an order confirmation / thank you image would be presented to the user</a:t>
            </a:r>
          </a:p>
          <a:p>
            <a:pPr>
              <a:lnSpc>
                <a:spcPct val="150000"/>
              </a:lnSpc>
            </a:pPr>
            <a:r>
              <a:rPr lang="en-US" b="1" i="1" dirty="0" smtClean="0"/>
              <a:t>Notice</a:t>
            </a:r>
            <a:r>
              <a:rPr lang="en-US" i="1" dirty="0" smtClean="0"/>
              <a:t>! the applicate of DRY where the credit card and billing info forms were reused as components in this shopping cart component</a:t>
            </a:r>
          </a:p>
        </p:txBody>
      </p:sp>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0710" y="4290127"/>
            <a:ext cx="4025518" cy="178120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 name="TextBox 12"/>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Donation Page</a:t>
            </a:r>
            <a:endParaRPr lang="en-US" b="1" dirty="0" smtClean="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60977" y="1014284"/>
            <a:ext cx="3091370" cy="172886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44029" y="2429974"/>
            <a:ext cx="3128485" cy="269367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9108271" y="3994888"/>
            <a:ext cx="2626347" cy="2257514"/>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750766" y="1205296"/>
            <a:ext cx="4278883" cy="1800493"/>
          </a:xfrm>
          <a:prstGeom prst="rect">
            <a:avLst/>
          </a:prstGeom>
          <a:noFill/>
        </p:spPr>
        <p:txBody>
          <a:bodyPr wrap="square" rtlCol="0">
            <a:spAutoFit/>
          </a:bodyPr>
          <a:lstStyle/>
          <a:p>
            <a:pPr>
              <a:lnSpc>
                <a:spcPct val="150000"/>
              </a:lnSpc>
            </a:pPr>
            <a:r>
              <a:rPr lang="en-US" sz="1800" b="1" dirty="0" smtClean="0"/>
              <a:t>Donation</a:t>
            </a:r>
          </a:p>
          <a:p>
            <a:pPr marL="285750" indent="-285750">
              <a:lnSpc>
                <a:spcPct val="150000"/>
              </a:lnSpc>
              <a:buFont typeface="Wingdings" panose="05000000000000000000" pitchFamily="2" charset="2"/>
              <a:buChar char="q"/>
            </a:pPr>
            <a:r>
              <a:rPr lang="en-US" dirty="0" smtClean="0"/>
              <a:t>Here the user can donate to the organization were he will simply select the frequency, amount (min $5), fund allocation and then proceed to fill his billing detail and credit card information</a:t>
            </a:r>
            <a:endParaRPr lang="en-US" sz="1800" b="1" dirty="0" smtClean="0"/>
          </a:p>
        </p:txBody>
      </p:sp>
      <p:sp>
        <p:nvSpPr>
          <p:cNvPr id="16" name="TextBox 15"/>
          <p:cNvSpPr txBox="1"/>
          <p:nvPr/>
        </p:nvSpPr>
        <p:spPr>
          <a:xfrm>
            <a:off x="750766" y="3305908"/>
            <a:ext cx="4278883" cy="3093154"/>
          </a:xfrm>
          <a:prstGeom prst="rect">
            <a:avLst/>
          </a:prstGeom>
          <a:noFill/>
        </p:spPr>
        <p:txBody>
          <a:bodyPr wrap="square" rtlCol="0">
            <a:spAutoFit/>
          </a:bodyPr>
          <a:lstStyle/>
          <a:p>
            <a:pPr>
              <a:lnSpc>
                <a:spcPct val="150000"/>
              </a:lnSpc>
            </a:pPr>
            <a:r>
              <a:rPr lang="en-US" sz="1800" b="1" dirty="0" smtClean="0"/>
              <a:t>DRY &amp; Code Reusability</a:t>
            </a:r>
          </a:p>
          <a:p>
            <a:pPr marL="285750" indent="-285750">
              <a:lnSpc>
                <a:spcPct val="150000"/>
              </a:lnSpc>
              <a:buFont typeface="Wingdings" panose="05000000000000000000" pitchFamily="2" charset="2"/>
              <a:buChar char="q"/>
            </a:pPr>
            <a:r>
              <a:rPr lang="en-US" dirty="0" smtClean="0"/>
              <a:t>The form validation is done using global validation function that was coded generic enough to validate any form without customization demonstrating great DRY practice</a:t>
            </a:r>
          </a:p>
          <a:p>
            <a:pPr marL="285750" indent="-285750">
              <a:lnSpc>
                <a:spcPct val="150000"/>
              </a:lnSpc>
              <a:buFont typeface="Wingdings" panose="05000000000000000000" pitchFamily="2" charset="2"/>
              <a:buChar char="q"/>
            </a:pPr>
            <a:r>
              <a:rPr lang="en-US" dirty="0" smtClean="0"/>
              <a:t>Credit card and Billing Info forms are </a:t>
            </a:r>
            <a:r>
              <a:rPr lang="en-US" dirty="0" err="1" smtClean="0"/>
              <a:t>resued</a:t>
            </a:r>
            <a:r>
              <a:rPr lang="en-US" dirty="0" smtClean="0"/>
              <a:t> within the shopping card component</a:t>
            </a:r>
          </a:p>
          <a:p>
            <a:pPr marL="285750" indent="-285750">
              <a:lnSpc>
                <a:spcPct val="150000"/>
              </a:lnSpc>
              <a:buFont typeface="Wingdings" panose="05000000000000000000" pitchFamily="2" charset="2"/>
              <a:buChar char="q"/>
            </a:pPr>
            <a:r>
              <a:rPr lang="en-US" dirty="0" smtClean="0"/>
              <a:t>All three forms are submitted using single submit button using React </a:t>
            </a:r>
            <a:r>
              <a:rPr lang="en-US" dirty="0" err="1" smtClean="0"/>
              <a:t>usRef</a:t>
            </a:r>
            <a:r>
              <a:rPr lang="en-US" dirty="0" smtClean="0"/>
              <a:t> Hook.</a:t>
            </a:r>
            <a:endParaRPr lang="en-US" dirty="0"/>
          </a:p>
        </p:txBody>
      </p:sp>
    </p:spTree>
    <p:extLst>
      <p:ext uri="{BB962C8B-B14F-4D97-AF65-F5344CB8AC3E}">
        <p14:creationId xmlns:p14="http://schemas.microsoft.com/office/powerpoint/2010/main" val="1930314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 name="TextBox 12"/>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Other Site Forms</a:t>
            </a:r>
            <a:endParaRPr lang="en-US" b="1" dirty="0" smtClean="0"/>
          </a:p>
        </p:txBody>
      </p:sp>
      <p:sp>
        <p:nvSpPr>
          <p:cNvPr id="14" name="TextBox 13"/>
          <p:cNvSpPr txBox="1"/>
          <p:nvPr/>
        </p:nvSpPr>
        <p:spPr>
          <a:xfrm>
            <a:off x="750711" y="1239716"/>
            <a:ext cx="2778344" cy="456535"/>
          </a:xfrm>
          <a:prstGeom prst="rect">
            <a:avLst/>
          </a:prstGeom>
          <a:noFill/>
        </p:spPr>
        <p:txBody>
          <a:bodyPr wrap="square" rtlCol="0">
            <a:spAutoFit/>
          </a:bodyPr>
          <a:lstStyle/>
          <a:p>
            <a:pPr algn="ctr">
              <a:lnSpc>
                <a:spcPct val="150000"/>
              </a:lnSpc>
            </a:pPr>
            <a:r>
              <a:rPr lang="en-US" sz="1800" b="1" dirty="0" smtClean="0"/>
              <a:t>Contact form</a:t>
            </a:r>
          </a:p>
        </p:txBody>
      </p:sp>
      <p:pic>
        <p:nvPicPr>
          <p:cNvPr id="2" name="Picture 1"/>
          <p:cNvPicPr>
            <a:picLocks noChangeAspect="1"/>
          </p:cNvPicPr>
          <p:nvPr/>
        </p:nvPicPr>
        <p:blipFill>
          <a:blip r:embed="rId3"/>
          <a:stretch>
            <a:fillRect/>
          </a:stretch>
        </p:blipFill>
        <p:spPr>
          <a:xfrm>
            <a:off x="750711" y="2043841"/>
            <a:ext cx="2778344" cy="2408645"/>
          </a:xfrm>
          <a:prstGeom prst="rect">
            <a:avLst/>
          </a:prstGeom>
          <a:ln w="12700">
            <a:solidFill>
              <a:schemeClr val="bg2"/>
            </a:solidFill>
          </a:ln>
          <a:effectLst>
            <a:outerShdw blurRad="292100" dist="139700" dir="2700000" algn="tl" rotWithShape="0">
              <a:srgbClr val="333333">
                <a:alpha val="65000"/>
              </a:srgbClr>
            </a:outerShdw>
          </a:effectLst>
        </p:spPr>
      </p:pic>
      <p:sp>
        <p:nvSpPr>
          <p:cNvPr id="17" name="TextBox 16"/>
          <p:cNvSpPr txBox="1"/>
          <p:nvPr/>
        </p:nvSpPr>
        <p:spPr>
          <a:xfrm>
            <a:off x="4260285" y="1239716"/>
            <a:ext cx="2778344" cy="456535"/>
          </a:xfrm>
          <a:prstGeom prst="rect">
            <a:avLst/>
          </a:prstGeom>
          <a:noFill/>
        </p:spPr>
        <p:txBody>
          <a:bodyPr wrap="square" rtlCol="0">
            <a:spAutoFit/>
          </a:bodyPr>
          <a:lstStyle/>
          <a:p>
            <a:pPr algn="ctr">
              <a:lnSpc>
                <a:spcPct val="150000"/>
              </a:lnSpc>
            </a:pPr>
            <a:r>
              <a:rPr lang="en-US" sz="1800" b="1" dirty="0" smtClean="0"/>
              <a:t>Log in form</a:t>
            </a:r>
          </a:p>
        </p:txBody>
      </p:sp>
      <p:pic>
        <p:nvPicPr>
          <p:cNvPr id="3" name="Picture 2"/>
          <p:cNvPicPr>
            <a:picLocks noChangeAspect="1"/>
          </p:cNvPicPr>
          <p:nvPr/>
        </p:nvPicPr>
        <p:blipFill>
          <a:blip r:embed="rId4"/>
          <a:stretch>
            <a:fillRect/>
          </a:stretch>
        </p:blipFill>
        <p:spPr>
          <a:xfrm>
            <a:off x="4385029" y="2043841"/>
            <a:ext cx="2528855" cy="1506231"/>
          </a:xfrm>
          <a:prstGeom prst="rect">
            <a:avLst/>
          </a:prstGeom>
          <a:ln w="12700">
            <a:solidFill>
              <a:schemeClr val="bg2"/>
            </a:solid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7769859" y="1910633"/>
            <a:ext cx="2970448" cy="4203355"/>
          </a:xfrm>
          <a:prstGeom prst="rect">
            <a:avLst/>
          </a:prstGeom>
        </p:spPr>
      </p:pic>
      <p:sp>
        <p:nvSpPr>
          <p:cNvPr id="20" name="TextBox 19"/>
          <p:cNvSpPr txBox="1"/>
          <p:nvPr/>
        </p:nvSpPr>
        <p:spPr>
          <a:xfrm>
            <a:off x="7769859" y="1239716"/>
            <a:ext cx="2778344" cy="456535"/>
          </a:xfrm>
          <a:prstGeom prst="rect">
            <a:avLst/>
          </a:prstGeom>
          <a:noFill/>
        </p:spPr>
        <p:txBody>
          <a:bodyPr wrap="square" rtlCol="0">
            <a:spAutoFit/>
          </a:bodyPr>
          <a:lstStyle/>
          <a:p>
            <a:pPr algn="ctr">
              <a:lnSpc>
                <a:spcPct val="150000"/>
              </a:lnSpc>
            </a:pPr>
            <a:r>
              <a:rPr lang="en-US" sz="1800" b="1" dirty="0" smtClean="0"/>
              <a:t>Volunteer Application</a:t>
            </a:r>
          </a:p>
        </p:txBody>
      </p:sp>
      <p:sp>
        <p:nvSpPr>
          <p:cNvPr id="21" name="TextBox 20"/>
          <p:cNvSpPr txBox="1"/>
          <p:nvPr/>
        </p:nvSpPr>
        <p:spPr>
          <a:xfrm>
            <a:off x="750710" y="4853355"/>
            <a:ext cx="6287919" cy="1615827"/>
          </a:xfrm>
          <a:prstGeom prst="rect">
            <a:avLst/>
          </a:prstGeom>
          <a:noFill/>
        </p:spPr>
        <p:txBody>
          <a:bodyPr wrap="square" rtlCol="0">
            <a:spAutoFit/>
          </a:bodyPr>
          <a:lstStyle/>
          <a:p>
            <a:pPr>
              <a:lnSpc>
                <a:spcPct val="150000"/>
              </a:lnSpc>
            </a:pPr>
            <a:r>
              <a:rPr lang="en-US" sz="1800" b="1" dirty="0" smtClean="0"/>
              <a:t>All forms are being </a:t>
            </a:r>
          </a:p>
          <a:p>
            <a:pPr marL="171450" indent="-171450">
              <a:lnSpc>
                <a:spcPct val="150000"/>
              </a:lnSpc>
              <a:buFont typeface="Arial" panose="020B0604020202020204" pitchFamily="34" charset="0"/>
              <a:buChar char="•"/>
            </a:pPr>
            <a:r>
              <a:rPr lang="en-US" sz="1200" dirty="0" smtClean="0"/>
              <a:t>Validated per data type and format: email, name, address, credit card no, date, phone, postal code, etc.</a:t>
            </a:r>
          </a:p>
          <a:p>
            <a:pPr marL="171450" indent="-171450">
              <a:lnSpc>
                <a:spcPct val="150000"/>
              </a:lnSpc>
              <a:buFont typeface="Arial" panose="020B0604020202020204" pitchFamily="34" charset="0"/>
              <a:buChar char="•"/>
            </a:pPr>
            <a:r>
              <a:rPr lang="en-US" sz="1200" dirty="0" smtClean="0"/>
              <a:t>No form will be submitted without passing validation</a:t>
            </a:r>
          </a:p>
          <a:p>
            <a:pPr marL="171450" indent="-171450">
              <a:lnSpc>
                <a:spcPct val="150000"/>
              </a:lnSpc>
              <a:buFont typeface="Arial" panose="020B0604020202020204" pitchFamily="34" charset="0"/>
              <a:buChar char="•"/>
            </a:pPr>
            <a:r>
              <a:rPr lang="en-US" sz="1200" dirty="0" smtClean="0"/>
              <a:t>Required fields are superscripted with </a:t>
            </a:r>
            <a:r>
              <a:rPr lang="en-US" sz="1200" dirty="0"/>
              <a:t>red asterisk</a:t>
            </a:r>
            <a:endParaRPr lang="en-US" sz="12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TextBox 15"/>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Know us page</a:t>
            </a:r>
            <a:endParaRPr lang="en-US" b="1" dirty="0" smtClean="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21770" y="989504"/>
            <a:ext cx="3587262" cy="5520420"/>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750711" y="1327639"/>
            <a:ext cx="4278883" cy="3185487"/>
          </a:xfrm>
          <a:prstGeom prst="rect">
            <a:avLst/>
          </a:prstGeom>
          <a:noFill/>
        </p:spPr>
        <p:txBody>
          <a:bodyPr wrap="square" rtlCol="0">
            <a:spAutoFit/>
          </a:bodyPr>
          <a:lstStyle/>
          <a:p>
            <a:pPr>
              <a:lnSpc>
                <a:spcPct val="150000"/>
              </a:lnSpc>
            </a:pPr>
            <a:r>
              <a:rPr lang="en-US" sz="1800" b="1" dirty="0" smtClean="0"/>
              <a:t>Know us page</a:t>
            </a:r>
          </a:p>
          <a:p>
            <a:pPr marL="285750" indent="-285750">
              <a:lnSpc>
                <a:spcPct val="150000"/>
              </a:lnSpc>
              <a:buFont typeface="Wingdings" panose="05000000000000000000" pitchFamily="2" charset="2"/>
              <a:buChar char="q"/>
            </a:pPr>
            <a:endParaRPr lang="en-US" sz="1800" b="1" dirty="0" smtClean="0"/>
          </a:p>
          <a:p>
            <a:pPr marL="285750" indent="-285750">
              <a:lnSpc>
                <a:spcPct val="150000"/>
              </a:lnSpc>
              <a:buFont typeface="Wingdings" panose="05000000000000000000" pitchFamily="2" charset="2"/>
              <a:buChar char="q"/>
            </a:pPr>
            <a:r>
              <a:rPr lang="en-US" dirty="0" smtClean="0"/>
              <a:t>Where static content go, the page features four main sections:</a:t>
            </a:r>
          </a:p>
          <a:p>
            <a:pPr marL="342900" lvl="5" indent="-342900">
              <a:lnSpc>
                <a:spcPct val="150000"/>
              </a:lnSpc>
              <a:buFont typeface="Wingdings" panose="05000000000000000000" pitchFamily="2" charset="2"/>
              <a:buChar char="§"/>
            </a:pPr>
            <a:r>
              <a:rPr lang="en-US" dirty="0" smtClean="0"/>
              <a:t>About us</a:t>
            </a:r>
          </a:p>
          <a:p>
            <a:pPr marL="342900" lvl="5" indent="-342900">
              <a:lnSpc>
                <a:spcPct val="150000"/>
              </a:lnSpc>
              <a:buFont typeface="Wingdings" panose="05000000000000000000" pitchFamily="2" charset="2"/>
              <a:buChar char="§"/>
            </a:pPr>
            <a:r>
              <a:rPr lang="en-US" dirty="0" smtClean="0"/>
              <a:t>Vision</a:t>
            </a:r>
          </a:p>
          <a:p>
            <a:pPr marL="342900" lvl="5" indent="-342900">
              <a:lnSpc>
                <a:spcPct val="150000"/>
              </a:lnSpc>
              <a:buFont typeface="Wingdings" panose="05000000000000000000" pitchFamily="2" charset="2"/>
              <a:buChar char="§"/>
            </a:pPr>
            <a:r>
              <a:rPr lang="en-US" dirty="0" smtClean="0"/>
              <a:t>Mission</a:t>
            </a:r>
          </a:p>
          <a:p>
            <a:pPr marL="342900" lvl="5" indent="-342900">
              <a:lnSpc>
                <a:spcPct val="150000"/>
              </a:lnSpc>
              <a:buFont typeface="Wingdings" panose="05000000000000000000" pitchFamily="2" charset="2"/>
              <a:buChar char="§"/>
            </a:pPr>
            <a:r>
              <a:rPr lang="en-US" dirty="0" smtClean="0"/>
              <a:t>FAQ</a:t>
            </a:r>
          </a:p>
          <a:p>
            <a:pPr marL="285750" indent="-285750">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2808340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2" name="TextBox 21"/>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News/ Events page</a:t>
            </a:r>
            <a:endParaRPr lang="en-US" b="1" dirty="0" smtClean="0"/>
          </a:p>
        </p:txBody>
      </p:sp>
      <p:sp>
        <p:nvSpPr>
          <p:cNvPr id="25" name="TextBox 24"/>
          <p:cNvSpPr txBox="1"/>
          <p:nvPr/>
        </p:nvSpPr>
        <p:spPr>
          <a:xfrm>
            <a:off x="750711" y="1327639"/>
            <a:ext cx="4278883" cy="2862322"/>
          </a:xfrm>
          <a:prstGeom prst="rect">
            <a:avLst/>
          </a:prstGeom>
          <a:noFill/>
        </p:spPr>
        <p:txBody>
          <a:bodyPr wrap="square" rtlCol="0">
            <a:spAutoFit/>
          </a:bodyPr>
          <a:lstStyle/>
          <a:p>
            <a:pPr>
              <a:lnSpc>
                <a:spcPct val="150000"/>
              </a:lnSpc>
            </a:pPr>
            <a:r>
              <a:rPr lang="en-US" sz="1800" b="1" dirty="0" smtClean="0"/>
              <a:t>News / Events page</a:t>
            </a:r>
          </a:p>
          <a:p>
            <a:pPr marL="285750" indent="-285750">
              <a:lnSpc>
                <a:spcPct val="150000"/>
              </a:lnSpc>
              <a:buFont typeface="Wingdings" panose="05000000000000000000" pitchFamily="2" charset="2"/>
              <a:buChar char="q"/>
            </a:pPr>
            <a:endParaRPr lang="en-US" sz="1800" b="1" dirty="0" smtClean="0"/>
          </a:p>
          <a:p>
            <a:pPr marL="285750" indent="-285750">
              <a:lnSpc>
                <a:spcPct val="150000"/>
              </a:lnSpc>
              <a:buFont typeface="Wingdings" panose="05000000000000000000" pitchFamily="2" charset="2"/>
              <a:buChar char="q"/>
            </a:pPr>
            <a:r>
              <a:rPr lang="en-US" dirty="0" smtClean="0"/>
              <a:t>Where static content go, the page features two major sections:</a:t>
            </a:r>
          </a:p>
          <a:p>
            <a:pPr marL="342900" lvl="5" indent="-342900">
              <a:lnSpc>
                <a:spcPct val="150000"/>
              </a:lnSpc>
              <a:buFont typeface="Wingdings" panose="05000000000000000000" pitchFamily="2" charset="2"/>
              <a:buChar char="§"/>
            </a:pPr>
            <a:r>
              <a:rPr lang="en-US" dirty="0" smtClean="0"/>
              <a:t>News, where daily matters are discussed</a:t>
            </a:r>
          </a:p>
          <a:p>
            <a:pPr marL="342900" lvl="5" indent="-342900">
              <a:lnSpc>
                <a:spcPct val="150000"/>
              </a:lnSpc>
              <a:buFont typeface="Wingdings" panose="05000000000000000000" pitchFamily="2" charset="2"/>
              <a:buChar char="§"/>
            </a:pPr>
            <a:r>
              <a:rPr lang="en-US" dirty="0" smtClean="0"/>
              <a:t>Events, upcoming and ongoing events to engage local community</a:t>
            </a:r>
          </a:p>
          <a:p>
            <a:pPr marL="285750" indent="-285750">
              <a:lnSpc>
                <a:spcPct val="150000"/>
              </a:lnSpc>
              <a:buFont typeface="Wingdings" panose="05000000000000000000" pitchFamily="2" charset="2"/>
              <a:buChar char="q"/>
            </a:pP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93003" y="1146443"/>
            <a:ext cx="3095363" cy="348175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06552" y="2758799"/>
            <a:ext cx="3234737" cy="3738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62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Meet THE </a:t>
            </a:r>
            <a:r>
              <a:rPr lang="en-US" sz="3200" b="1" dirty="0" err="1" smtClean="0"/>
              <a:t>Scriptores</a:t>
            </a:r>
            <a:endParaRPr lang="en-US" b="1" dirty="0" smtClean="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1;p2"/>
          <p:cNvSpPr txBox="1">
            <a:spLocks/>
          </p:cNvSpPr>
          <p:nvPr/>
        </p:nvSpPr>
        <p:spPr>
          <a:xfrm>
            <a:off x="660400" y="1288798"/>
            <a:ext cx="3972560" cy="40115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lnSpc>
                <a:spcPct val="150000"/>
              </a:lnSpc>
              <a:spcBef>
                <a:spcPts val="0"/>
              </a:spcBef>
              <a:buSzPts val="1330"/>
              <a:buNone/>
            </a:pPr>
            <a:r>
              <a:rPr lang="en-US" sz="6000" b="1" dirty="0" smtClean="0"/>
              <a:t>Team Spirit</a:t>
            </a:r>
          </a:p>
          <a:p>
            <a:pPr marL="0" lvl="1" indent="0" algn="r">
              <a:lnSpc>
                <a:spcPct val="100000"/>
              </a:lnSpc>
              <a:spcBef>
                <a:spcPts val="0"/>
              </a:spcBef>
              <a:buSzPts val="1330"/>
              <a:buNone/>
            </a:pPr>
            <a:r>
              <a:rPr lang="en-US" sz="3200" dirty="0" smtClean="0">
                <a:ln w="0"/>
                <a:solidFill>
                  <a:schemeClr val="bg2">
                    <a:lumMod val="50000"/>
                  </a:schemeClr>
                </a:solidFill>
                <a:effectLst>
                  <a:reflection blurRad="6350" stA="53000" endA="300" endPos="35500" dir="5400000" sy="-90000" algn="bl" rotWithShape="0"/>
                </a:effectLst>
              </a:rPr>
              <a:t>     </a:t>
            </a:r>
            <a:r>
              <a:rPr lang="en-US" sz="3200" spc="300" dirty="0" smtClean="0">
                <a:ln w="0"/>
                <a:solidFill>
                  <a:schemeClr val="bg2">
                    <a:lumMod val="50000"/>
                  </a:schemeClr>
                </a:solidFill>
                <a:effectLst>
                  <a:reflection blurRad="6350" stA="53000" endA="300" endPos="35500" dir="5400000" sy="-90000" algn="bl" rotWithShape="0"/>
                </a:effectLst>
              </a:rPr>
              <a:t>COLLABORATION</a:t>
            </a:r>
          </a:p>
          <a:p>
            <a:pPr marL="0" lvl="1" indent="0" algn="r">
              <a:lnSpc>
                <a:spcPct val="100000"/>
              </a:lnSpc>
              <a:spcBef>
                <a:spcPts val="0"/>
              </a:spcBef>
              <a:buSzPts val="1330"/>
              <a:buNone/>
            </a:pPr>
            <a:r>
              <a:rPr lang="en-US" sz="3200" dirty="0" smtClean="0">
                <a:ln w="0"/>
                <a:solidFill>
                  <a:schemeClr val="bg2">
                    <a:lumMod val="50000"/>
                  </a:schemeClr>
                </a:solidFill>
                <a:effectLst>
                  <a:reflection blurRad="6350" stA="53000" endA="300" endPos="35500" dir="5400000" sy="-90000" algn="bl" rotWithShape="0"/>
                </a:effectLst>
              </a:rPr>
              <a:t>	COMMITMENT</a:t>
            </a:r>
          </a:p>
          <a:p>
            <a:pPr marL="0" lvl="1" indent="0" algn="r">
              <a:lnSpc>
                <a:spcPct val="100000"/>
              </a:lnSpc>
              <a:spcBef>
                <a:spcPts val="0"/>
              </a:spcBef>
              <a:buSzPts val="1330"/>
              <a:buNone/>
            </a:pPr>
            <a:r>
              <a:rPr lang="en-US" sz="3200" dirty="0" smtClean="0">
                <a:ln w="0"/>
                <a:solidFill>
                  <a:schemeClr val="bg2">
                    <a:lumMod val="50000"/>
                  </a:schemeClr>
                </a:solidFill>
                <a:effectLst>
                  <a:reflection blurRad="6350" stA="53000" endA="300" endPos="35500" dir="5400000" sy="-90000" algn="bl" rotWithShape="0"/>
                </a:effectLst>
              </a:rPr>
              <a:t>		RESPECT</a:t>
            </a:r>
          </a:p>
        </p:txBody>
      </p:sp>
      <p:sp>
        <p:nvSpPr>
          <p:cNvPr id="7" name="Flowchart: Document 6"/>
          <p:cNvSpPr/>
          <p:nvPr/>
        </p:nvSpPr>
        <p:spPr>
          <a:xfrm>
            <a:off x="5557520" y="2128877"/>
            <a:ext cx="5883769" cy="2331363"/>
          </a:xfrm>
          <a:prstGeom prst="flowChartDocument">
            <a:avLst/>
          </a:prstGeom>
          <a:solidFill>
            <a:schemeClr val="accent4">
              <a:lumMod val="20000"/>
              <a:lumOff val="80000"/>
            </a:schemeClr>
          </a:solidFill>
        </p:spPr>
        <p:txBody>
          <a:bodyPr wrap="square">
            <a:spAutoFit/>
          </a:bodyPr>
          <a:lstStyle/>
          <a:p>
            <a:pPr lvl="2" algn="ctr"/>
            <a:r>
              <a:rPr lang="en-US" sz="2400" b="1" dirty="0" smtClean="0">
                <a:solidFill>
                  <a:srgbClr val="FF0000"/>
                </a:solidFill>
                <a:latin typeface="Calibri"/>
                <a:ea typeface="Calibri"/>
                <a:cs typeface="Calibri"/>
              </a:rPr>
              <a:t>“</a:t>
            </a:r>
            <a:r>
              <a:rPr lang="en-US" sz="3200" dirty="0">
                <a:solidFill>
                  <a:schemeClr val="dk1"/>
                </a:solidFill>
                <a:latin typeface="Calibri"/>
                <a:ea typeface="Calibri"/>
                <a:cs typeface="Calibri"/>
              </a:rPr>
              <a:t>Coming together is a beginning. </a:t>
            </a:r>
            <a:endParaRPr lang="en-US" sz="3200" dirty="0" smtClean="0">
              <a:solidFill>
                <a:schemeClr val="dk1"/>
              </a:solidFill>
              <a:latin typeface="Calibri"/>
              <a:ea typeface="Calibri"/>
              <a:cs typeface="Calibri"/>
            </a:endParaRPr>
          </a:p>
          <a:p>
            <a:pPr lvl="2" algn="ctr"/>
            <a:r>
              <a:rPr lang="en-US" sz="3200" dirty="0" smtClean="0">
                <a:solidFill>
                  <a:schemeClr val="dk1"/>
                </a:solidFill>
                <a:latin typeface="Calibri"/>
                <a:ea typeface="Calibri"/>
                <a:cs typeface="Calibri"/>
              </a:rPr>
              <a:t>Keeping </a:t>
            </a:r>
            <a:r>
              <a:rPr lang="en-US" sz="3200" dirty="0">
                <a:solidFill>
                  <a:schemeClr val="dk1"/>
                </a:solidFill>
                <a:latin typeface="Calibri"/>
                <a:ea typeface="Calibri"/>
                <a:cs typeface="Calibri"/>
              </a:rPr>
              <a:t>together is progress. </a:t>
            </a:r>
            <a:endParaRPr lang="en-US" sz="3200" dirty="0" smtClean="0">
              <a:solidFill>
                <a:schemeClr val="dk1"/>
              </a:solidFill>
              <a:latin typeface="Calibri"/>
              <a:ea typeface="Calibri"/>
              <a:cs typeface="Calibri"/>
            </a:endParaRPr>
          </a:p>
          <a:p>
            <a:pPr lvl="2" algn="ctr"/>
            <a:r>
              <a:rPr lang="en-US" sz="3200" dirty="0" smtClean="0">
                <a:solidFill>
                  <a:schemeClr val="dk1"/>
                </a:solidFill>
                <a:latin typeface="Calibri"/>
                <a:ea typeface="Calibri"/>
                <a:cs typeface="Calibri"/>
              </a:rPr>
              <a:t>Working </a:t>
            </a:r>
            <a:r>
              <a:rPr lang="en-US" sz="3200" dirty="0">
                <a:solidFill>
                  <a:schemeClr val="dk1"/>
                </a:solidFill>
                <a:latin typeface="Calibri"/>
                <a:ea typeface="Calibri"/>
                <a:cs typeface="Calibri"/>
                <a:sym typeface="Calibri"/>
              </a:rPr>
              <a:t>together</a:t>
            </a:r>
            <a:r>
              <a:rPr lang="en-US" sz="3200" dirty="0">
                <a:solidFill>
                  <a:schemeClr val="dk1"/>
                </a:solidFill>
                <a:latin typeface="Calibri"/>
                <a:ea typeface="Calibri"/>
                <a:cs typeface="Calibri"/>
              </a:rPr>
              <a:t> is success.</a:t>
            </a:r>
            <a:r>
              <a:rPr lang="en-US" sz="3200" b="1" dirty="0">
                <a:solidFill>
                  <a:srgbClr val="FF0000"/>
                </a:solidFill>
                <a:latin typeface="Calibri"/>
                <a:ea typeface="Calibri"/>
                <a:cs typeface="Calibri"/>
              </a:rPr>
              <a:t>”</a:t>
            </a:r>
            <a:r>
              <a:rPr lang="en-US" sz="3200" dirty="0">
                <a:solidFill>
                  <a:schemeClr val="dk1"/>
                </a:solidFill>
                <a:latin typeface="Calibri"/>
                <a:ea typeface="Calibri"/>
                <a:cs typeface="Calibri"/>
              </a:rPr>
              <a:t> </a:t>
            </a:r>
            <a:endParaRPr lang="en-US" sz="3200" dirty="0" smtClean="0">
              <a:solidFill>
                <a:schemeClr val="dk1"/>
              </a:solidFill>
              <a:latin typeface="Calibri"/>
              <a:ea typeface="Calibri"/>
              <a:cs typeface="Calibri"/>
            </a:endParaRPr>
          </a:p>
          <a:p>
            <a:pPr lvl="2" algn="ctr"/>
            <a:r>
              <a:rPr lang="en-US" sz="1800" i="1" dirty="0" smtClean="0">
                <a:solidFill>
                  <a:schemeClr val="bg1">
                    <a:lumMod val="50000"/>
                  </a:schemeClr>
                </a:solidFill>
                <a:latin typeface="Calibri"/>
                <a:ea typeface="Calibri"/>
                <a:cs typeface="Calibri"/>
              </a:rPr>
              <a:t>Henry </a:t>
            </a:r>
            <a:r>
              <a:rPr lang="en-US" sz="1800" i="1" dirty="0">
                <a:solidFill>
                  <a:schemeClr val="bg1">
                    <a:lumMod val="50000"/>
                  </a:schemeClr>
                </a:solidFill>
                <a:latin typeface="Calibri"/>
                <a:ea typeface="Calibri"/>
                <a:cs typeface="Calibri"/>
              </a:rPr>
              <a:t>Ford</a:t>
            </a:r>
          </a:p>
        </p:txBody>
      </p:sp>
      <p:graphicFrame>
        <p:nvGraphicFramePr>
          <p:cNvPr id="11" name="Table 10"/>
          <p:cNvGraphicFramePr>
            <a:graphicFrameLocks noGrp="1"/>
          </p:cNvGraphicFramePr>
          <p:nvPr>
            <p:extLst>
              <p:ext uri="{D42A27DB-BD31-4B8C-83A1-F6EECF244321}">
                <p14:modId xmlns:p14="http://schemas.microsoft.com/office/powerpoint/2010/main" val="1755193791"/>
              </p:ext>
            </p:extLst>
          </p:nvPr>
        </p:nvGraphicFramePr>
        <p:xfrm>
          <a:off x="750711" y="6071335"/>
          <a:ext cx="8444088" cy="304800"/>
        </p:xfrm>
        <a:graphic>
          <a:graphicData uri="http://schemas.openxmlformats.org/drawingml/2006/table">
            <a:tbl>
              <a:tblPr firstRow="1" bandRow="1">
                <a:tableStyleId>{D27102A9-8310-4765-A935-A1911B00CA55}</a:tableStyleId>
              </a:tblPr>
              <a:tblGrid>
                <a:gridCol w="2111022">
                  <a:extLst>
                    <a:ext uri="{9D8B030D-6E8A-4147-A177-3AD203B41FA5}">
                      <a16:colId xmlns:a16="http://schemas.microsoft.com/office/drawing/2014/main" val="3677682406"/>
                    </a:ext>
                  </a:extLst>
                </a:gridCol>
                <a:gridCol w="2111022">
                  <a:extLst>
                    <a:ext uri="{9D8B030D-6E8A-4147-A177-3AD203B41FA5}">
                      <a16:colId xmlns:a16="http://schemas.microsoft.com/office/drawing/2014/main" val="1645051549"/>
                    </a:ext>
                  </a:extLst>
                </a:gridCol>
                <a:gridCol w="2111022">
                  <a:extLst>
                    <a:ext uri="{9D8B030D-6E8A-4147-A177-3AD203B41FA5}">
                      <a16:colId xmlns:a16="http://schemas.microsoft.com/office/drawing/2014/main" val="2457634461"/>
                    </a:ext>
                  </a:extLst>
                </a:gridCol>
                <a:gridCol w="2111022">
                  <a:extLst>
                    <a:ext uri="{9D8B030D-6E8A-4147-A177-3AD203B41FA5}">
                      <a16:colId xmlns:a16="http://schemas.microsoft.com/office/drawing/2014/main" val="2222379180"/>
                    </a:ext>
                  </a:extLst>
                </a:gridCol>
              </a:tblGrid>
              <a:tr h="228600">
                <a:tc>
                  <a:txBody>
                    <a:bodyPr/>
                    <a:lstStyle/>
                    <a:p>
                      <a:pPr marL="50800" indent="0" algn="ctr">
                        <a:lnSpc>
                          <a:spcPct val="100000"/>
                        </a:lnSpc>
                      </a:pPr>
                      <a:r>
                        <a:rPr lang="en-US" sz="1400" dirty="0" smtClean="0"/>
                        <a:t>Ayesha Fatima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Kenji Au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smtClean="0"/>
                        <a:t>Dharmeshkumar</a:t>
                      </a:r>
                      <a:endParaRPr 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Amr Fouad</a:t>
                      </a:r>
                    </a:p>
                  </a:txBody>
                  <a:tcPr/>
                </a:tc>
                <a:extLst>
                  <a:ext uri="{0D108BD9-81ED-4DB2-BD59-A6C34878D82A}">
                    <a16:rowId xmlns:a16="http://schemas.microsoft.com/office/drawing/2014/main" val="3375966577"/>
                  </a:ext>
                </a:extLst>
              </a:tr>
            </a:tbl>
          </a:graphicData>
        </a:graphic>
      </p:graphicFrame>
    </p:spTree>
    <p:extLst>
      <p:ext uri="{BB962C8B-B14F-4D97-AF65-F5344CB8AC3E}">
        <p14:creationId xmlns:p14="http://schemas.microsoft.com/office/powerpoint/2010/main" val="1675742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body" idx="1"/>
          </p:nvPr>
        </p:nvSpPr>
        <p:spPr>
          <a:xfrm>
            <a:off x="750710" y="1027060"/>
            <a:ext cx="10946837" cy="5769980"/>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1330"/>
              <a:buChar char="•"/>
            </a:pPr>
            <a:r>
              <a:rPr lang="en-US" sz="2000" dirty="0"/>
              <a:t>Non-profit website that </a:t>
            </a:r>
            <a:r>
              <a:rPr lang="en-US" sz="2000" dirty="0" smtClean="0"/>
              <a:t>features Donation and Shopping </a:t>
            </a:r>
            <a:r>
              <a:rPr lang="en-US" sz="2000" dirty="0"/>
              <a:t>for a </a:t>
            </a:r>
            <a:r>
              <a:rPr lang="en-US" sz="2000" dirty="0" smtClean="0"/>
              <a:t>cause</a:t>
            </a:r>
            <a:endParaRPr sz="2000" dirty="0"/>
          </a:p>
          <a:p>
            <a:pPr marL="228600" lvl="0" indent="-228600" algn="l" rtl="0">
              <a:lnSpc>
                <a:spcPct val="70000"/>
              </a:lnSpc>
              <a:spcBef>
                <a:spcPts val="1000"/>
              </a:spcBef>
              <a:spcAft>
                <a:spcPts val="0"/>
              </a:spcAft>
              <a:buClr>
                <a:schemeClr val="dk1"/>
              </a:buClr>
              <a:buSzPts val="1330"/>
              <a:buChar char="•"/>
            </a:pPr>
            <a:r>
              <a:rPr lang="en-US" sz="2000" dirty="0"/>
              <a:t>The website </a:t>
            </a:r>
            <a:r>
              <a:rPr lang="en-US" sz="2000" dirty="0" smtClean="0"/>
              <a:t>has the </a:t>
            </a:r>
            <a:r>
              <a:rPr lang="en-US" sz="2000" dirty="0"/>
              <a:t>typical non-profit websites </a:t>
            </a:r>
            <a:r>
              <a:rPr lang="en-US" sz="2000" b="1" u="sng" dirty="0"/>
              <a:t>Static</a:t>
            </a:r>
            <a:r>
              <a:rPr lang="en-US" sz="2000" b="1" dirty="0"/>
              <a:t> </a:t>
            </a:r>
            <a:r>
              <a:rPr lang="en-US" sz="2000" dirty="0"/>
              <a:t>components like</a:t>
            </a:r>
            <a:r>
              <a:rPr lang="en-US" sz="2000" dirty="0" smtClean="0"/>
              <a:t>:</a:t>
            </a:r>
          </a:p>
          <a:p>
            <a:pPr marL="228600" lvl="0" indent="-228600" algn="l" rtl="0">
              <a:lnSpc>
                <a:spcPct val="70000"/>
              </a:lnSpc>
              <a:spcBef>
                <a:spcPts val="1000"/>
              </a:spcBef>
              <a:spcAft>
                <a:spcPts val="0"/>
              </a:spcAft>
              <a:buClr>
                <a:schemeClr val="dk1"/>
              </a:buClr>
              <a:buSzPts val="1330"/>
              <a:buChar char="•"/>
            </a:pPr>
            <a:endParaRPr lang="en-US" sz="2000" dirty="0" smtClean="0"/>
          </a:p>
          <a:p>
            <a:pPr marL="0" lvl="0" indent="0" algn="l" rtl="0">
              <a:lnSpc>
                <a:spcPct val="70000"/>
              </a:lnSpc>
              <a:spcBef>
                <a:spcPts val="1000"/>
              </a:spcBef>
              <a:spcAft>
                <a:spcPts val="0"/>
              </a:spcAft>
              <a:buClr>
                <a:schemeClr val="dk1"/>
              </a:buClr>
              <a:buSzPts val="1330"/>
              <a:buNone/>
            </a:pPr>
            <a:endParaRPr sz="100" dirty="0"/>
          </a:p>
          <a:p>
            <a:pPr marL="228600" lvl="0" indent="-228600" algn="l" rtl="0">
              <a:lnSpc>
                <a:spcPct val="70000"/>
              </a:lnSpc>
              <a:spcBef>
                <a:spcPts val="1000"/>
              </a:spcBef>
              <a:spcAft>
                <a:spcPts val="0"/>
              </a:spcAft>
              <a:buClr>
                <a:schemeClr val="dk1"/>
              </a:buClr>
              <a:buSzPts val="1330"/>
              <a:buChar char="•"/>
            </a:pPr>
            <a:endParaRPr lang="en-US" sz="600" dirty="0" smtClean="0"/>
          </a:p>
          <a:p>
            <a:pPr marL="228600" lvl="0" indent="-228600" algn="l" rtl="0">
              <a:lnSpc>
                <a:spcPct val="70000"/>
              </a:lnSpc>
              <a:spcBef>
                <a:spcPts val="1000"/>
              </a:spcBef>
              <a:spcAft>
                <a:spcPts val="0"/>
              </a:spcAft>
              <a:buClr>
                <a:schemeClr val="dk1"/>
              </a:buClr>
              <a:buSzPts val="1330"/>
              <a:buChar char="•"/>
            </a:pPr>
            <a:r>
              <a:rPr lang="en-US" sz="2000" dirty="0" smtClean="0"/>
              <a:t>The </a:t>
            </a:r>
            <a:r>
              <a:rPr lang="en-US" sz="2000" b="1" dirty="0"/>
              <a:t>Unique Features </a:t>
            </a:r>
            <a:r>
              <a:rPr lang="en-US" sz="2000" dirty="0" smtClean="0"/>
              <a:t>In order to demonstrate the </a:t>
            </a:r>
            <a:r>
              <a:rPr lang="en-US" sz="2000" dirty="0"/>
              <a:t>use of React, Redux and Router </a:t>
            </a:r>
            <a:r>
              <a:rPr lang="en-US" sz="2000" dirty="0" smtClean="0"/>
              <a:t>we have created Shop-for-Cause </a:t>
            </a:r>
            <a:r>
              <a:rPr lang="en-US" sz="2000" dirty="0"/>
              <a:t>feature, in that we </a:t>
            </a:r>
            <a:r>
              <a:rPr lang="en-US" sz="2000" dirty="0" smtClean="0"/>
              <a:t>have</a:t>
            </a:r>
          </a:p>
          <a:p>
            <a:pPr marL="228600" lvl="0" indent="-228600" algn="l" rtl="0">
              <a:lnSpc>
                <a:spcPct val="70000"/>
              </a:lnSpc>
              <a:spcBef>
                <a:spcPts val="1000"/>
              </a:spcBef>
              <a:spcAft>
                <a:spcPts val="0"/>
              </a:spcAft>
              <a:buClr>
                <a:schemeClr val="dk1"/>
              </a:buClr>
              <a:buSzPts val="1330"/>
              <a:buChar char="•"/>
            </a:pPr>
            <a:endParaRPr sz="800" dirty="0"/>
          </a:p>
          <a:p>
            <a:pPr marL="685800" lvl="1" indent="-228600" algn="l" rtl="0">
              <a:lnSpc>
                <a:spcPct val="70000"/>
              </a:lnSpc>
              <a:spcBef>
                <a:spcPts val="500"/>
              </a:spcBef>
              <a:spcAft>
                <a:spcPts val="0"/>
              </a:spcAft>
              <a:buClr>
                <a:schemeClr val="dk1"/>
              </a:buClr>
              <a:buSzPts val="1140"/>
              <a:buFont typeface="Noto Sans Symbols"/>
              <a:buChar char="❑"/>
            </a:pPr>
            <a:r>
              <a:rPr lang="en-US" sz="2000" b="1" dirty="0"/>
              <a:t>Products list</a:t>
            </a:r>
            <a:r>
              <a:rPr lang="en-US" sz="2000" dirty="0"/>
              <a:t>, which </a:t>
            </a:r>
            <a:r>
              <a:rPr lang="en-US" sz="2000" dirty="0" smtClean="0"/>
              <a:t>is fed </a:t>
            </a:r>
            <a:r>
              <a:rPr lang="en-US" sz="2000" dirty="0"/>
              <a:t>from fake-shop API</a:t>
            </a:r>
            <a:endParaRPr sz="2000" dirty="0"/>
          </a:p>
          <a:p>
            <a:pPr marL="1600200" lvl="3" indent="-228600" algn="l" rtl="0">
              <a:lnSpc>
                <a:spcPct val="70000"/>
              </a:lnSpc>
              <a:spcBef>
                <a:spcPts val="500"/>
              </a:spcBef>
              <a:spcAft>
                <a:spcPts val="0"/>
              </a:spcAft>
              <a:buClr>
                <a:schemeClr val="dk1"/>
              </a:buClr>
              <a:buSzPts val="855"/>
              <a:buChar char="•"/>
            </a:pPr>
            <a:r>
              <a:rPr lang="en-US" sz="1400" dirty="0"/>
              <a:t>Show case the details of the product and its price</a:t>
            </a:r>
            <a:endParaRPr sz="4000" dirty="0"/>
          </a:p>
          <a:p>
            <a:pPr marL="1600200" lvl="3" indent="-228600" algn="l" rtl="0">
              <a:lnSpc>
                <a:spcPct val="70000"/>
              </a:lnSpc>
              <a:spcBef>
                <a:spcPts val="500"/>
              </a:spcBef>
              <a:spcAft>
                <a:spcPts val="0"/>
              </a:spcAft>
              <a:buClr>
                <a:schemeClr val="dk1"/>
              </a:buClr>
              <a:buSzPts val="855"/>
              <a:buChar char="•"/>
            </a:pPr>
            <a:r>
              <a:rPr lang="en-US" sz="1400" dirty="0"/>
              <a:t>Add to shopping cart</a:t>
            </a:r>
            <a:endParaRPr sz="4000" dirty="0"/>
          </a:p>
          <a:p>
            <a:pPr marL="1600200" lvl="3" indent="-228600" algn="l" rtl="0">
              <a:lnSpc>
                <a:spcPct val="70000"/>
              </a:lnSpc>
              <a:spcBef>
                <a:spcPts val="500"/>
              </a:spcBef>
              <a:spcAft>
                <a:spcPts val="0"/>
              </a:spcAft>
              <a:buClr>
                <a:schemeClr val="dk1"/>
              </a:buClr>
              <a:buSzPts val="855"/>
              <a:buChar char="•"/>
            </a:pPr>
            <a:r>
              <a:rPr lang="en-US" sz="1400" dirty="0"/>
              <a:t>Set of filters by category, price, etc.</a:t>
            </a:r>
            <a:endParaRPr sz="4000" dirty="0"/>
          </a:p>
          <a:p>
            <a:pPr marL="1600200" lvl="3" indent="-228600" algn="l" rtl="0">
              <a:lnSpc>
                <a:spcPct val="70000"/>
              </a:lnSpc>
              <a:spcBef>
                <a:spcPts val="500"/>
              </a:spcBef>
              <a:spcAft>
                <a:spcPts val="0"/>
              </a:spcAft>
              <a:buClr>
                <a:schemeClr val="dk1"/>
              </a:buClr>
              <a:buSzPts val="855"/>
              <a:buChar char="•"/>
            </a:pPr>
            <a:r>
              <a:rPr lang="en-US" sz="1400" dirty="0"/>
              <a:t>Sort products by name, price, add date, etc.</a:t>
            </a:r>
            <a:endParaRPr sz="4000" dirty="0"/>
          </a:p>
          <a:p>
            <a:pPr marL="1143000" lvl="2" indent="-228600" algn="l" rtl="0">
              <a:lnSpc>
                <a:spcPct val="70000"/>
              </a:lnSpc>
              <a:spcBef>
                <a:spcPts val="500"/>
              </a:spcBef>
              <a:spcAft>
                <a:spcPts val="0"/>
              </a:spcAft>
              <a:buClr>
                <a:schemeClr val="dk1"/>
              </a:buClr>
              <a:buSzPts val="950"/>
              <a:buChar char="•"/>
            </a:pPr>
            <a:r>
              <a:rPr lang="en-US" sz="1600" b="1" dirty="0"/>
              <a:t>Cart</a:t>
            </a:r>
            <a:r>
              <a:rPr lang="en-US" sz="1600" dirty="0"/>
              <a:t>, for the user to manage </a:t>
            </a:r>
            <a:r>
              <a:rPr lang="en-US" sz="1600" dirty="0" smtClean="0"/>
              <a:t>the </a:t>
            </a:r>
            <a:r>
              <a:rPr lang="en-US" sz="1600" dirty="0"/>
              <a:t>order (i.e., change qty., remove items)</a:t>
            </a:r>
            <a:endParaRPr sz="4400" dirty="0"/>
          </a:p>
          <a:p>
            <a:pPr marL="1143000" lvl="2" indent="-228600" algn="l" rtl="0">
              <a:lnSpc>
                <a:spcPct val="70000"/>
              </a:lnSpc>
              <a:spcBef>
                <a:spcPts val="500"/>
              </a:spcBef>
              <a:spcAft>
                <a:spcPts val="0"/>
              </a:spcAft>
              <a:buClr>
                <a:schemeClr val="dk1"/>
              </a:buClr>
              <a:buSzPts val="950"/>
              <a:buChar char="•"/>
            </a:pPr>
            <a:r>
              <a:rPr lang="en-US" sz="1600" b="1" dirty="0"/>
              <a:t>Order confirmation</a:t>
            </a:r>
            <a:r>
              <a:rPr lang="en-US" sz="1600" dirty="0"/>
              <a:t>, for the user to checkout </a:t>
            </a:r>
            <a:r>
              <a:rPr lang="en-US" sz="1600" dirty="0" smtClean="0"/>
              <a:t>the </a:t>
            </a:r>
            <a:r>
              <a:rPr lang="en-US" sz="1600" dirty="0"/>
              <a:t>order and </a:t>
            </a:r>
            <a:r>
              <a:rPr lang="en-US" sz="1600" dirty="0" smtClean="0"/>
              <a:t>pay</a:t>
            </a:r>
          </a:p>
          <a:p>
            <a:pPr marL="1143000" lvl="2" indent="-228600" algn="l" rtl="0">
              <a:lnSpc>
                <a:spcPct val="70000"/>
              </a:lnSpc>
              <a:spcBef>
                <a:spcPts val="500"/>
              </a:spcBef>
              <a:spcAft>
                <a:spcPts val="0"/>
              </a:spcAft>
              <a:buClr>
                <a:schemeClr val="dk1"/>
              </a:buClr>
              <a:buSzPts val="950"/>
              <a:buChar char="•"/>
            </a:pPr>
            <a:endParaRPr sz="800" dirty="0"/>
          </a:p>
          <a:p>
            <a:pPr marL="685800" lvl="1" indent="-228600" algn="l" rtl="0">
              <a:lnSpc>
                <a:spcPct val="70000"/>
              </a:lnSpc>
              <a:spcBef>
                <a:spcPts val="500"/>
              </a:spcBef>
              <a:spcAft>
                <a:spcPts val="0"/>
              </a:spcAft>
              <a:buClr>
                <a:schemeClr val="dk1"/>
              </a:buClr>
              <a:buSzPts val="1140"/>
              <a:buFont typeface="Noto Sans Symbols"/>
              <a:buChar char="❑"/>
            </a:pPr>
            <a:r>
              <a:rPr lang="en-US" sz="2000" b="1" dirty="0" smtClean="0"/>
              <a:t>Donation </a:t>
            </a:r>
            <a:r>
              <a:rPr lang="en-US" sz="2000" b="1" dirty="0"/>
              <a:t>form</a:t>
            </a:r>
            <a:r>
              <a:rPr lang="en-US" sz="2000" dirty="0"/>
              <a:t>, which simply run the user through sequence of forms to donate to the non-profit </a:t>
            </a:r>
            <a:r>
              <a:rPr lang="en-US" sz="2000" dirty="0" smtClean="0"/>
              <a:t>organization</a:t>
            </a:r>
          </a:p>
          <a:p>
            <a:pPr marL="685800" lvl="1" indent="-228600" algn="l" rtl="0">
              <a:lnSpc>
                <a:spcPct val="70000"/>
              </a:lnSpc>
              <a:spcBef>
                <a:spcPts val="500"/>
              </a:spcBef>
              <a:spcAft>
                <a:spcPts val="0"/>
              </a:spcAft>
              <a:buClr>
                <a:schemeClr val="dk1"/>
              </a:buClr>
              <a:buSzPts val="1140"/>
              <a:buFont typeface="Noto Sans Symbols"/>
              <a:buChar char="❑"/>
            </a:pPr>
            <a:endParaRPr sz="800" b="1" dirty="0"/>
          </a:p>
          <a:p>
            <a:pPr marL="228600" lvl="0" indent="-228600" algn="l" rtl="0">
              <a:lnSpc>
                <a:spcPct val="70000"/>
              </a:lnSpc>
              <a:spcBef>
                <a:spcPts val="1000"/>
              </a:spcBef>
              <a:spcAft>
                <a:spcPts val="0"/>
              </a:spcAft>
              <a:buClr>
                <a:schemeClr val="dk1"/>
              </a:buClr>
              <a:buSzPts val="1330"/>
              <a:buChar char="•"/>
            </a:pPr>
            <a:r>
              <a:rPr lang="en-US" sz="2000" dirty="0"/>
              <a:t>Additional features were considered to show off our React, Redux and Router </a:t>
            </a:r>
            <a:r>
              <a:rPr lang="en-US" sz="2000" dirty="0" smtClean="0"/>
              <a:t>knowledge </a:t>
            </a:r>
            <a:r>
              <a:rPr lang="en-US" sz="2000" dirty="0"/>
              <a:t>are:</a:t>
            </a:r>
            <a:endParaRPr sz="2000" dirty="0"/>
          </a:p>
          <a:p>
            <a:pPr marL="685800" lvl="1" indent="-228600" algn="l" rtl="0">
              <a:lnSpc>
                <a:spcPct val="70000"/>
              </a:lnSpc>
              <a:spcBef>
                <a:spcPts val="500"/>
              </a:spcBef>
              <a:spcAft>
                <a:spcPts val="0"/>
              </a:spcAft>
              <a:buClr>
                <a:schemeClr val="dk1"/>
              </a:buClr>
              <a:buSzPts val="1140"/>
              <a:buChar char="•"/>
            </a:pPr>
            <a:r>
              <a:rPr lang="en-US" sz="2000" dirty="0"/>
              <a:t>Volunteer registration form</a:t>
            </a:r>
            <a:endParaRPr sz="2000" dirty="0"/>
          </a:p>
          <a:p>
            <a:pPr marL="685800" lvl="1" indent="-228600" algn="l" rtl="0">
              <a:lnSpc>
                <a:spcPct val="70000"/>
              </a:lnSpc>
              <a:spcBef>
                <a:spcPts val="500"/>
              </a:spcBef>
              <a:spcAft>
                <a:spcPts val="0"/>
              </a:spcAft>
              <a:buClr>
                <a:schemeClr val="dk1"/>
              </a:buClr>
              <a:buSzPts val="1140"/>
              <a:buChar char="•"/>
            </a:pPr>
            <a:r>
              <a:rPr lang="en-US" sz="2000" dirty="0" smtClean="0"/>
              <a:t>Regular </a:t>
            </a:r>
            <a:r>
              <a:rPr lang="en-US" sz="2000" dirty="0"/>
              <a:t>user sign up form for newsletter</a:t>
            </a:r>
            <a:endParaRPr sz="2000" dirty="0"/>
          </a:p>
          <a:p>
            <a:pPr marL="685800" lvl="1" indent="-228600" algn="l" rtl="0">
              <a:lnSpc>
                <a:spcPct val="70000"/>
              </a:lnSpc>
              <a:spcBef>
                <a:spcPts val="500"/>
              </a:spcBef>
              <a:spcAft>
                <a:spcPts val="0"/>
              </a:spcAft>
              <a:buClr>
                <a:schemeClr val="dk1"/>
              </a:buClr>
              <a:buSzPts val="1140"/>
              <a:buChar char="•"/>
            </a:pPr>
            <a:r>
              <a:rPr lang="en-US" sz="2000" dirty="0"/>
              <a:t>Regular user sing in form</a:t>
            </a:r>
            <a:endParaRPr sz="2000" dirty="0"/>
          </a:p>
          <a:p>
            <a:pPr marL="685800" lvl="1" indent="-156209" algn="l" rtl="0">
              <a:lnSpc>
                <a:spcPct val="70000"/>
              </a:lnSpc>
              <a:spcBef>
                <a:spcPts val="500"/>
              </a:spcBef>
              <a:spcAft>
                <a:spcPts val="0"/>
              </a:spcAft>
              <a:buClr>
                <a:schemeClr val="dk1"/>
              </a:buClr>
              <a:buSzPts val="1140"/>
              <a:buNone/>
            </a:pPr>
            <a:endParaRPr dirty="0"/>
          </a:p>
        </p:txBody>
      </p:sp>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smtClean="0"/>
              <a:t>Introduction</a:t>
            </a:r>
            <a:endParaRPr lang="en-US" b="1" dirty="0" smtClean="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09103" y="5890031"/>
            <a:ext cx="2088444" cy="748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790045958"/>
              </p:ext>
            </p:extLst>
          </p:nvPr>
        </p:nvGraphicFramePr>
        <p:xfrm>
          <a:off x="1036322" y="1757680"/>
          <a:ext cx="10404967" cy="467360"/>
        </p:xfrm>
        <a:graphic>
          <a:graphicData uri="http://schemas.openxmlformats.org/drawingml/2006/table">
            <a:tbl>
              <a:tblPr firstRow="1" bandRow="1">
                <a:tableStyleId>{C083E6E3-FA7D-4D7B-A595-EF9225AFEA82}</a:tableStyleId>
              </a:tblPr>
              <a:tblGrid>
                <a:gridCol w="1581897">
                  <a:extLst>
                    <a:ext uri="{9D8B030D-6E8A-4147-A177-3AD203B41FA5}">
                      <a16:colId xmlns:a16="http://schemas.microsoft.com/office/drawing/2014/main" val="956009897"/>
                    </a:ext>
                  </a:extLst>
                </a:gridCol>
                <a:gridCol w="2580091">
                  <a:extLst>
                    <a:ext uri="{9D8B030D-6E8A-4147-A177-3AD203B41FA5}">
                      <a16:colId xmlns:a16="http://schemas.microsoft.com/office/drawing/2014/main" val="3677682406"/>
                    </a:ext>
                  </a:extLst>
                </a:gridCol>
                <a:gridCol w="2080993">
                  <a:extLst>
                    <a:ext uri="{9D8B030D-6E8A-4147-A177-3AD203B41FA5}">
                      <a16:colId xmlns:a16="http://schemas.microsoft.com/office/drawing/2014/main" val="1645051549"/>
                    </a:ext>
                  </a:extLst>
                </a:gridCol>
                <a:gridCol w="2080993">
                  <a:extLst>
                    <a:ext uri="{9D8B030D-6E8A-4147-A177-3AD203B41FA5}">
                      <a16:colId xmlns:a16="http://schemas.microsoft.com/office/drawing/2014/main" val="2457634461"/>
                    </a:ext>
                  </a:extLst>
                </a:gridCol>
                <a:gridCol w="2080993">
                  <a:extLst>
                    <a:ext uri="{9D8B030D-6E8A-4147-A177-3AD203B41FA5}">
                      <a16:colId xmlns:a16="http://schemas.microsoft.com/office/drawing/2014/main" val="2222379180"/>
                    </a:ext>
                  </a:extLst>
                </a:gridCol>
              </a:tblGrid>
              <a:tr h="4673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Landing page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About, Mission and vision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Events</a:t>
                      </a:r>
                      <a:r>
                        <a:rPr lang="en-US" sz="1400" baseline="0" dirty="0" smtClean="0"/>
                        <a:t> and News</a:t>
                      </a:r>
                      <a:endParaRPr lang="en-US" sz="1400" dirty="0" smtClean="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Contact us form</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FAQ</a:t>
                      </a:r>
                    </a:p>
                  </a:txBody>
                  <a:tcPr anchor="ctr"/>
                </a:tc>
                <a:extLst>
                  <a:ext uri="{0D108BD9-81ED-4DB2-BD59-A6C34878D82A}">
                    <a16:rowId xmlns:a16="http://schemas.microsoft.com/office/drawing/2014/main" val="3375966577"/>
                  </a:ext>
                </a:extLst>
              </a:tr>
            </a:tbl>
          </a:graphicData>
        </a:graphic>
      </p:graphicFrame>
    </p:spTree>
    <p:extLst>
      <p:ext uri="{BB962C8B-B14F-4D97-AF65-F5344CB8AC3E}">
        <p14:creationId xmlns:p14="http://schemas.microsoft.com/office/powerpoint/2010/main" val="2575068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Work Flow </a:t>
            </a:r>
            <a:r>
              <a:rPr lang="en-US" sz="3200" b="1" dirty="0" smtClean="0"/>
              <a:t> </a:t>
            </a:r>
            <a:endParaRPr lang="en-US" b="1" dirty="0" smtClean="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ln>
            <a:noFill/>
          </a:ln>
          <a:extLst/>
        </p:spPr>
        <p:style>
          <a:lnRef idx="2">
            <a:schemeClr val="accent4"/>
          </a:lnRef>
          <a:fillRef idx="1">
            <a:schemeClr val="lt1"/>
          </a:fillRef>
          <a:effectRef idx="0">
            <a:schemeClr val="accent4"/>
          </a:effectRef>
          <a:fontRef idx="minor">
            <a:schemeClr val="dk1"/>
          </a:fontRef>
        </p:style>
      </p:pic>
      <p:graphicFrame>
        <p:nvGraphicFramePr>
          <p:cNvPr id="6" name="Table 5"/>
          <p:cNvGraphicFramePr>
            <a:graphicFrameLocks noGrp="1"/>
          </p:cNvGraphicFramePr>
          <p:nvPr>
            <p:extLst>
              <p:ext uri="{D42A27DB-BD31-4B8C-83A1-F6EECF244321}">
                <p14:modId xmlns:p14="http://schemas.microsoft.com/office/powerpoint/2010/main" val="913782507"/>
              </p:ext>
            </p:extLst>
          </p:nvPr>
        </p:nvGraphicFramePr>
        <p:xfrm>
          <a:off x="2883883" y="3047001"/>
          <a:ext cx="7271232" cy="579120"/>
        </p:xfrm>
        <a:graphic>
          <a:graphicData uri="http://schemas.openxmlformats.org/drawingml/2006/table">
            <a:tbl>
              <a:tblPr firstRow="1" bandRow="1">
                <a:tableStyleId>{0E3FDE45-AF77-4B5C-9715-49D594BDF05E}</a:tableStyleId>
              </a:tblPr>
              <a:tblGrid>
                <a:gridCol w="1327632">
                  <a:extLst>
                    <a:ext uri="{9D8B030D-6E8A-4147-A177-3AD203B41FA5}">
                      <a16:colId xmlns:a16="http://schemas.microsoft.com/office/drawing/2014/main" val="956009897"/>
                    </a:ext>
                  </a:extLst>
                </a:gridCol>
                <a:gridCol w="1318847">
                  <a:extLst>
                    <a:ext uri="{9D8B030D-6E8A-4147-A177-3AD203B41FA5}">
                      <a16:colId xmlns:a16="http://schemas.microsoft.com/office/drawing/2014/main" val="3677682406"/>
                    </a:ext>
                  </a:extLst>
                </a:gridCol>
                <a:gridCol w="2505807">
                  <a:extLst>
                    <a:ext uri="{9D8B030D-6E8A-4147-A177-3AD203B41FA5}">
                      <a16:colId xmlns:a16="http://schemas.microsoft.com/office/drawing/2014/main" val="1645051549"/>
                    </a:ext>
                  </a:extLst>
                </a:gridCol>
                <a:gridCol w="1002323">
                  <a:extLst>
                    <a:ext uri="{9D8B030D-6E8A-4147-A177-3AD203B41FA5}">
                      <a16:colId xmlns:a16="http://schemas.microsoft.com/office/drawing/2014/main" val="2457634461"/>
                    </a:ext>
                  </a:extLst>
                </a:gridCol>
                <a:gridCol w="1116623">
                  <a:extLst>
                    <a:ext uri="{9D8B030D-6E8A-4147-A177-3AD203B41FA5}">
                      <a16:colId xmlns:a16="http://schemas.microsoft.com/office/drawing/2014/main" val="2222379180"/>
                    </a:ext>
                  </a:extLst>
                </a:gridCol>
              </a:tblGrid>
              <a:tr h="5486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Framework</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Pseudo</a:t>
                      </a:r>
                      <a:r>
                        <a:rPr lang="en-US" sz="1600" baseline="0" dirty="0" smtClean="0"/>
                        <a:t> code</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Work</a:t>
                      </a:r>
                      <a:r>
                        <a:rPr lang="en-US" sz="1600" baseline="0" dirty="0" smtClean="0"/>
                        <a:t> Distribution by Component</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Coding</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Testing</a:t>
                      </a:r>
                      <a:endParaRPr lang="en-US" sz="1600" dirty="0" smtClean="0"/>
                    </a:p>
                  </a:txBody>
                  <a:tcPr anchor="ctr"/>
                </a:tc>
                <a:extLst>
                  <a:ext uri="{0D108BD9-81ED-4DB2-BD59-A6C34878D82A}">
                    <a16:rowId xmlns:a16="http://schemas.microsoft.com/office/drawing/2014/main" val="3375966577"/>
                  </a:ext>
                </a:extLst>
              </a:tr>
            </a:tbl>
          </a:graphicData>
        </a:graphic>
      </p:graphicFrame>
      <p:sp>
        <p:nvSpPr>
          <p:cNvPr id="12" name="Rounded Rectangle 11"/>
          <p:cNvSpPr/>
          <p:nvPr/>
        </p:nvSpPr>
        <p:spPr>
          <a:xfrm>
            <a:off x="239761" y="1424983"/>
            <a:ext cx="1828800" cy="36659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Setup</a:t>
            </a:r>
          </a:p>
          <a:p>
            <a:pPr algn="ctr"/>
            <a:r>
              <a:rPr lang="en-US" sz="1600" b="1" dirty="0">
                <a:solidFill>
                  <a:schemeClr val="tx1"/>
                </a:solidFill>
              </a:rPr>
              <a:t>Work</a:t>
            </a:r>
          </a:p>
          <a:p>
            <a:pPr algn="ctr"/>
            <a:r>
              <a:rPr lang="en-US" sz="1600" b="1" dirty="0">
                <a:solidFill>
                  <a:schemeClr val="tx1"/>
                </a:solidFill>
              </a:rPr>
              <a:t>Environment</a:t>
            </a: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r>
              <a:rPr lang="en-US" sz="1600" b="1" dirty="0">
                <a:solidFill>
                  <a:schemeClr val="tx1"/>
                </a:solidFill>
              </a:rPr>
              <a:t>Standard Work</a:t>
            </a:r>
          </a:p>
          <a:p>
            <a:pPr algn="ctr"/>
            <a:endParaRPr lang="en-US" dirty="0">
              <a:solidFill>
                <a:schemeClr val="tx1"/>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443950386"/>
              </p:ext>
            </p:extLst>
          </p:nvPr>
        </p:nvGraphicFramePr>
        <p:xfrm>
          <a:off x="2883883" y="1582215"/>
          <a:ext cx="7271231" cy="548640"/>
        </p:xfrm>
        <a:graphic>
          <a:graphicData uri="http://schemas.openxmlformats.org/drawingml/2006/table">
            <a:tbl>
              <a:tblPr firstRow="1" bandRow="1">
                <a:tableStyleId>{0E3FDE45-AF77-4B5C-9715-49D594BDF05E}</a:tableStyleId>
              </a:tblPr>
              <a:tblGrid>
                <a:gridCol w="1688546">
                  <a:extLst>
                    <a:ext uri="{9D8B030D-6E8A-4147-A177-3AD203B41FA5}">
                      <a16:colId xmlns:a16="http://schemas.microsoft.com/office/drawing/2014/main" val="956009897"/>
                    </a:ext>
                  </a:extLst>
                </a:gridCol>
                <a:gridCol w="1423528">
                  <a:extLst>
                    <a:ext uri="{9D8B030D-6E8A-4147-A177-3AD203B41FA5}">
                      <a16:colId xmlns:a16="http://schemas.microsoft.com/office/drawing/2014/main" val="3677682406"/>
                    </a:ext>
                  </a:extLst>
                </a:gridCol>
                <a:gridCol w="1605256">
                  <a:extLst>
                    <a:ext uri="{9D8B030D-6E8A-4147-A177-3AD203B41FA5}">
                      <a16:colId xmlns:a16="http://schemas.microsoft.com/office/drawing/2014/main" val="1645051549"/>
                    </a:ext>
                  </a:extLst>
                </a:gridCol>
                <a:gridCol w="874572">
                  <a:extLst>
                    <a:ext uri="{9D8B030D-6E8A-4147-A177-3AD203B41FA5}">
                      <a16:colId xmlns:a16="http://schemas.microsoft.com/office/drawing/2014/main" val="2457634461"/>
                    </a:ext>
                  </a:extLst>
                </a:gridCol>
                <a:gridCol w="1679329">
                  <a:extLst>
                    <a:ext uri="{9D8B030D-6E8A-4147-A177-3AD203B41FA5}">
                      <a16:colId xmlns:a16="http://schemas.microsoft.com/office/drawing/2014/main" val="2222379180"/>
                    </a:ext>
                  </a:extLst>
                </a:gridCol>
              </a:tblGrid>
              <a:tr h="5486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Hurray ….!</a:t>
                      </a:r>
                      <a:endParaRPr lang="en-US" sz="1600"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Approval</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Proposal</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Voting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Brainstorming</a:t>
                      </a:r>
                      <a:endParaRPr lang="en-US" sz="1600" dirty="0" smtClean="0">
                        <a:solidFill>
                          <a:srgbClr val="00B050"/>
                        </a:solidFill>
                      </a:endParaRPr>
                    </a:p>
                  </a:txBody>
                  <a:tcPr anchor="ctr"/>
                </a:tc>
                <a:extLst>
                  <a:ext uri="{0D108BD9-81ED-4DB2-BD59-A6C34878D82A}">
                    <a16:rowId xmlns:a16="http://schemas.microsoft.com/office/drawing/2014/main" val="337596657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008255627"/>
              </p:ext>
            </p:extLst>
          </p:nvPr>
        </p:nvGraphicFramePr>
        <p:xfrm>
          <a:off x="2883883" y="4511787"/>
          <a:ext cx="7271232" cy="579120"/>
        </p:xfrm>
        <a:graphic>
          <a:graphicData uri="http://schemas.openxmlformats.org/drawingml/2006/table">
            <a:tbl>
              <a:tblPr firstRow="1" bandRow="1">
                <a:tableStyleId>{0E3FDE45-AF77-4B5C-9715-49D594BDF05E}</a:tableStyleId>
              </a:tblPr>
              <a:tblGrid>
                <a:gridCol w="1688546">
                  <a:extLst>
                    <a:ext uri="{9D8B030D-6E8A-4147-A177-3AD203B41FA5}">
                      <a16:colId xmlns:a16="http://schemas.microsoft.com/office/drawing/2014/main" val="956009897"/>
                    </a:ext>
                  </a:extLst>
                </a:gridCol>
                <a:gridCol w="1166082">
                  <a:extLst>
                    <a:ext uri="{9D8B030D-6E8A-4147-A177-3AD203B41FA5}">
                      <a16:colId xmlns:a16="http://schemas.microsoft.com/office/drawing/2014/main" val="3677682406"/>
                    </a:ext>
                  </a:extLst>
                </a:gridCol>
                <a:gridCol w="1378097">
                  <a:extLst>
                    <a:ext uri="{9D8B030D-6E8A-4147-A177-3AD203B41FA5}">
                      <a16:colId xmlns:a16="http://schemas.microsoft.com/office/drawing/2014/main" val="1645051549"/>
                    </a:ext>
                  </a:extLst>
                </a:gridCol>
                <a:gridCol w="1262461">
                  <a:extLst>
                    <a:ext uri="{9D8B030D-6E8A-4147-A177-3AD203B41FA5}">
                      <a16:colId xmlns:a16="http://schemas.microsoft.com/office/drawing/2014/main" val="2457634461"/>
                    </a:ext>
                  </a:extLst>
                </a:gridCol>
                <a:gridCol w="1776046">
                  <a:extLst>
                    <a:ext uri="{9D8B030D-6E8A-4147-A177-3AD203B41FA5}">
                      <a16:colId xmlns:a16="http://schemas.microsoft.com/office/drawing/2014/main" val="2222379180"/>
                    </a:ext>
                  </a:extLst>
                </a:gridCol>
              </a:tblGrid>
              <a:tr h="54102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BIG Hurray ….!</a:t>
                      </a:r>
                      <a:endParaRPr lang="en-US" sz="1600" dirty="0" smtClean="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Deliver</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Refinement</a:t>
                      </a:r>
                      <a:endParaRPr lang="en-US" sz="1600"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Quality Control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Documentation</a:t>
                      </a:r>
                      <a:endParaRPr lang="en-US" sz="1600" dirty="0" smtClean="0"/>
                    </a:p>
                  </a:txBody>
                  <a:tcPr anchor="ctr"/>
                </a:tc>
                <a:extLst>
                  <a:ext uri="{0D108BD9-81ED-4DB2-BD59-A6C34878D82A}">
                    <a16:rowId xmlns:a16="http://schemas.microsoft.com/office/drawing/2014/main" val="3375966577"/>
                  </a:ext>
                </a:extLst>
              </a:tr>
            </a:tbl>
          </a:graphicData>
        </a:graphic>
      </p:graphicFrame>
      <p:sp>
        <p:nvSpPr>
          <p:cNvPr id="23" name="Plus 22"/>
          <p:cNvSpPr/>
          <p:nvPr/>
        </p:nvSpPr>
        <p:spPr>
          <a:xfrm>
            <a:off x="949106" y="3119036"/>
            <a:ext cx="410110" cy="369038"/>
          </a:xfrm>
          <a:prstGeom prst="mathPlu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Notched Right Arrow 26"/>
          <p:cNvSpPr/>
          <p:nvPr/>
        </p:nvSpPr>
        <p:spPr>
          <a:xfrm rot="10800000" flipH="1">
            <a:off x="2282979" y="3152042"/>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Notched Right Arrow 28"/>
          <p:cNvSpPr/>
          <p:nvPr/>
        </p:nvSpPr>
        <p:spPr>
          <a:xfrm rot="5400000" flipH="1">
            <a:off x="4906846" y="5034343"/>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Notched Right Arrow 36"/>
          <p:cNvSpPr/>
          <p:nvPr/>
        </p:nvSpPr>
        <p:spPr>
          <a:xfrm flipH="1">
            <a:off x="2282979" y="1699569"/>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Notched Right Arrow 39"/>
          <p:cNvSpPr/>
          <p:nvPr/>
        </p:nvSpPr>
        <p:spPr>
          <a:xfrm rot="10800000" flipH="1">
            <a:off x="10348638" y="3207441"/>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Notched Right Arrow 41"/>
          <p:cNvSpPr/>
          <p:nvPr/>
        </p:nvSpPr>
        <p:spPr>
          <a:xfrm flipH="1">
            <a:off x="10346101" y="4615190"/>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8" name="Oval 67"/>
          <p:cNvSpPr/>
          <p:nvPr/>
        </p:nvSpPr>
        <p:spPr>
          <a:xfrm>
            <a:off x="4673600" y="4615190"/>
            <a:ext cx="965200" cy="372314"/>
          </a:xfrm>
          <a:prstGeom prst="ellipse">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9" name="TextBox 68"/>
          <p:cNvSpPr txBox="1"/>
          <p:nvPr/>
        </p:nvSpPr>
        <p:spPr>
          <a:xfrm>
            <a:off x="481746" y="2071883"/>
            <a:ext cx="467360" cy="646331"/>
          </a:xfrm>
          <a:prstGeom prst="rect">
            <a:avLst/>
          </a:prstGeom>
          <a:noFill/>
        </p:spPr>
        <p:txBody>
          <a:bodyPr wrap="square" rtlCol="0">
            <a:spAutoFit/>
          </a:bodyPr>
          <a:lstStyle/>
          <a:p>
            <a:r>
              <a:rPr lang="en-US" sz="3600" dirty="0" smtClean="0">
                <a:solidFill>
                  <a:srgbClr val="FF0000"/>
                </a:solidFill>
              </a:rPr>
              <a:t>!</a:t>
            </a:r>
            <a:endParaRPr lang="en-US" sz="3600" dirty="0">
              <a:solidFill>
                <a:srgbClr val="FF0000"/>
              </a:solidFill>
            </a:endParaRPr>
          </a:p>
        </p:txBody>
      </p:sp>
      <p:sp>
        <p:nvSpPr>
          <p:cNvPr id="45" name="Notched Right Arrow 44"/>
          <p:cNvSpPr/>
          <p:nvPr/>
        </p:nvSpPr>
        <p:spPr>
          <a:xfrm flipH="1">
            <a:off x="10346101" y="1715135"/>
            <a:ext cx="465992" cy="372314"/>
          </a:xfrm>
          <a:prstGeom prst="notchedRightArrow">
            <a:avLst/>
          </a:prstGeom>
          <a:solidFill>
            <a:schemeClr val="accent2"/>
          </a:solidFill>
          <a:ln w="31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0" name="Pie 69"/>
          <p:cNvSpPr/>
          <p:nvPr/>
        </p:nvSpPr>
        <p:spPr>
          <a:xfrm rot="13209865">
            <a:off x="11063975" y="1627934"/>
            <a:ext cx="457200" cy="457200"/>
          </a:xfrm>
          <a:prstGeom prst="pi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47" name="Pie 46"/>
          <p:cNvSpPr/>
          <p:nvPr/>
        </p:nvSpPr>
        <p:spPr>
          <a:xfrm rot="13209865">
            <a:off x="4911241" y="5671614"/>
            <a:ext cx="457200" cy="457200"/>
          </a:xfrm>
          <a:prstGeom prst="pi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695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body" idx="1"/>
          </p:nvPr>
        </p:nvSpPr>
        <p:spPr>
          <a:xfrm>
            <a:off x="750711" y="1088020"/>
            <a:ext cx="6278008" cy="4608971"/>
          </a:xfrm>
          <a:prstGeom prst="rect">
            <a:avLst/>
          </a:prstGeom>
          <a:noFill/>
          <a:ln>
            <a:noFill/>
          </a:ln>
        </p:spPr>
        <p:txBody>
          <a:bodyPr spcFirstLastPara="1" wrap="square" lIns="91425" tIns="45700" rIns="91425" bIns="45700" anchor="t" anchorCtr="0">
            <a:noAutofit/>
          </a:bodyPr>
          <a:lstStyle/>
          <a:p>
            <a:pPr marL="228600" indent="-156209">
              <a:lnSpc>
                <a:spcPct val="70000"/>
              </a:lnSpc>
              <a:buSzPts val="1140"/>
              <a:buNone/>
            </a:pPr>
            <a:r>
              <a:rPr lang="en-US" b="1" dirty="0" smtClean="0"/>
              <a:t>File management and version control</a:t>
            </a:r>
          </a:p>
          <a:p>
            <a:pPr marL="872491" lvl="1">
              <a:lnSpc>
                <a:spcPct val="70000"/>
              </a:lnSpc>
              <a:buSzPts val="1140"/>
              <a:buFont typeface="Wingdings" panose="05000000000000000000" pitchFamily="2" charset="2"/>
              <a:buChar char="q"/>
            </a:pPr>
            <a:r>
              <a:rPr lang="en-US" dirty="0" smtClean="0"/>
              <a:t>GitHub Repo</a:t>
            </a:r>
          </a:p>
          <a:p>
            <a:pPr marL="1329691" lvl="2">
              <a:lnSpc>
                <a:spcPct val="70000"/>
              </a:lnSpc>
              <a:buSzPts val="1140"/>
              <a:buFont typeface="Wingdings" panose="05000000000000000000" pitchFamily="2" charset="2"/>
              <a:buChar char="q"/>
            </a:pPr>
            <a:r>
              <a:rPr lang="en-US" dirty="0" smtClean="0"/>
              <a:t>Initial folder structure setup</a:t>
            </a:r>
          </a:p>
          <a:p>
            <a:pPr marL="1329691" lvl="2">
              <a:lnSpc>
                <a:spcPct val="70000"/>
              </a:lnSpc>
              <a:buSzPts val="1140"/>
              <a:buFont typeface="Wingdings" panose="05000000000000000000" pitchFamily="2" charset="2"/>
              <a:buChar char="q"/>
            </a:pPr>
            <a:r>
              <a:rPr lang="en-US" dirty="0" smtClean="0"/>
              <a:t>File names matching in Reducers, Action and Components</a:t>
            </a:r>
            <a:endParaRPr lang="en-US" dirty="0"/>
          </a:p>
          <a:p>
            <a:pPr marL="872491" lvl="1">
              <a:lnSpc>
                <a:spcPct val="70000"/>
              </a:lnSpc>
              <a:buSzPts val="1140"/>
              <a:buFont typeface="Wingdings" panose="05000000000000000000" pitchFamily="2" charset="2"/>
              <a:buChar char="q"/>
            </a:pPr>
            <a:r>
              <a:rPr lang="en-US" dirty="0"/>
              <a:t>Trello </a:t>
            </a:r>
            <a:r>
              <a:rPr lang="en-US" dirty="0" smtClean="0"/>
              <a:t>Board</a:t>
            </a:r>
            <a:endParaRPr lang="en-US" dirty="0"/>
          </a:p>
          <a:p>
            <a:pPr marL="872491" lvl="1">
              <a:lnSpc>
                <a:spcPct val="70000"/>
              </a:lnSpc>
              <a:buSzPts val="1140"/>
              <a:buFont typeface="Wingdings" panose="05000000000000000000" pitchFamily="2" charset="2"/>
              <a:buChar char="q"/>
            </a:pPr>
            <a:r>
              <a:rPr lang="en-US" dirty="0"/>
              <a:t>Google </a:t>
            </a:r>
            <a:r>
              <a:rPr lang="en-US" dirty="0" smtClean="0"/>
              <a:t>Drive</a:t>
            </a:r>
            <a:endParaRPr lang="en-US" dirty="0"/>
          </a:p>
          <a:p>
            <a:pPr marL="872491" lvl="1">
              <a:lnSpc>
                <a:spcPct val="70000"/>
              </a:lnSpc>
              <a:buSzPts val="1140"/>
              <a:buFont typeface="Wingdings" panose="05000000000000000000" pitchFamily="2" charset="2"/>
              <a:buChar char="q"/>
            </a:pPr>
            <a:r>
              <a:rPr lang="en-US" dirty="0" err="1" smtClean="0"/>
              <a:t>Figma</a:t>
            </a:r>
            <a:endParaRPr lang="en-US" dirty="0" smtClean="0"/>
          </a:p>
          <a:p>
            <a:pPr marL="872491" lvl="1">
              <a:lnSpc>
                <a:spcPct val="70000"/>
              </a:lnSpc>
              <a:buSzPts val="1140"/>
              <a:buFont typeface="Wingdings" panose="05000000000000000000" pitchFamily="2" charset="2"/>
              <a:buChar char="q"/>
            </a:pPr>
            <a:r>
              <a:rPr lang="en-US" dirty="0"/>
              <a:t>VS Live </a:t>
            </a:r>
            <a:r>
              <a:rPr lang="en-US" dirty="0" smtClean="0"/>
              <a:t>Share</a:t>
            </a:r>
            <a:endParaRPr lang="en-US" dirty="0"/>
          </a:p>
          <a:p>
            <a:pPr marL="228600" indent="-156209">
              <a:lnSpc>
                <a:spcPct val="70000"/>
              </a:lnSpc>
              <a:buSzPts val="1140"/>
              <a:buNone/>
            </a:pPr>
            <a:r>
              <a:rPr lang="en-US" b="1" dirty="0"/>
              <a:t>Team Communications</a:t>
            </a:r>
          </a:p>
          <a:p>
            <a:pPr marL="872491" lvl="1">
              <a:lnSpc>
                <a:spcPct val="70000"/>
              </a:lnSpc>
              <a:buSzPts val="1140"/>
              <a:buFont typeface="Wingdings" panose="05000000000000000000" pitchFamily="2" charset="2"/>
              <a:buChar char="q"/>
            </a:pPr>
            <a:r>
              <a:rPr lang="en-US" dirty="0"/>
              <a:t>Slack </a:t>
            </a:r>
            <a:r>
              <a:rPr lang="en-US" dirty="0" smtClean="0"/>
              <a:t>Workspace</a:t>
            </a:r>
            <a:endParaRPr lang="en-US" dirty="0"/>
          </a:p>
          <a:p>
            <a:pPr marL="872491" lvl="1">
              <a:lnSpc>
                <a:spcPct val="70000"/>
              </a:lnSpc>
              <a:buSzPts val="1140"/>
              <a:buFont typeface="Wingdings" panose="05000000000000000000" pitchFamily="2" charset="2"/>
              <a:buChar char="q"/>
            </a:pPr>
            <a:r>
              <a:rPr lang="en-US" dirty="0" smtClean="0"/>
              <a:t>WhatsApp</a:t>
            </a:r>
            <a:endParaRPr lang="en-US" dirty="0"/>
          </a:p>
          <a:p>
            <a:pPr marL="872491" lvl="1">
              <a:lnSpc>
                <a:spcPct val="70000"/>
              </a:lnSpc>
              <a:buSzPts val="1140"/>
              <a:buFont typeface="Wingdings" panose="05000000000000000000" pitchFamily="2" charset="2"/>
              <a:buChar char="q"/>
            </a:pPr>
            <a:r>
              <a:rPr lang="en-US" dirty="0"/>
              <a:t>Zoom </a:t>
            </a:r>
            <a:r>
              <a:rPr lang="en-US" dirty="0" smtClean="0"/>
              <a:t>Meeting</a:t>
            </a:r>
            <a:endParaRPr lang="en-US" dirty="0"/>
          </a:p>
          <a:p>
            <a:pPr marL="872491" lvl="1">
              <a:lnSpc>
                <a:spcPct val="70000"/>
              </a:lnSpc>
              <a:buSzPts val="1140"/>
              <a:buFont typeface="Wingdings" panose="05000000000000000000" pitchFamily="2" charset="2"/>
              <a:buChar char="q"/>
            </a:pPr>
            <a:r>
              <a:rPr lang="en-US" dirty="0" err="1" smtClean="0"/>
              <a:t>NoteJoy</a:t>
            </a:r>
            <a:endParaRPr lang="en-US" dirty="0" smtClean="0"/>
          </a:p>
          <a:p>
            <a:pPr marL="872491" lvl="1">
              <a:lnSpc>
                <a:spcPct val="70000"/>
              </a:lnSpc>
              <a:buSzPts val="1140"/>
              <a:buFont typeface="Wingdings" panose="05000000000000000000" pitchFamily="2" charset="2"/>
              <a:buChar char="q"/>
            </a:pPr>
            <a:endParaRPr lang="en-US" dirty="0"/>
          </a:p>
          <a:p>
            <a:pPr marL="228600" indent="-156209">
              <a:lnSpc>
                <a:spcPct val="70000"/>
              </a:lnSpc>
              <a:buSzPts val="1140"/>
              <a:buNone/>
            </a:pPr>
            <a:endParaRPr lang="en-US" dirty="0" smtClean="0"/>
          </a:p>
        </p:txBody>
      </p:sp>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Work Environment Setup</a:t>
            </a:r>
            <a:endParaRPr lang="en-US" sz="3200" b="1" dirty="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482" y="1231695"/>
            <a:ext cx="1012825" cy="8419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ello logo vector free download - Brandslogo.net"/>
          <p:cNvPicPr>
            <a:picLocks noChangeAspect="1" noChangeArrowheads="1"/>
          </p:cNvPicPr>
          <p:nvPr/>
        </p:nvPicPr>
        <p:blipFill rotWithShape="1">
          <a:blip r:embed="rId5">
            <a:extLst>
              <a:ext uri="{28A0092B-C50C-407E-A947-70E740481C1C}">
                <a14:useLocalDpi xmlns:a14="http://schemas.microsoft.com/office/drawing/2010/main" val="0"/>
              </a:ext>
            </a:extLst>
          </a:blip>
          <a:srcRect t="36003" b="32393"/>
          <a:stretch/>
        </p:blipFill>
        <p:spPr bwMode="auto">
          <a:xfrm>
            <a:off x="9719522" y="3055261"/>
            <a:ext cx="1896745" cy="599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 Drive logo vector free download"/>
          <p:cNvPicPr>
            <a:picLocks noChangeAspect="1" noChangeArrowheads="1"/>
          </p:cNvPicPr>
          <p:nvPr/>
        </p:nvPicPr>
        <p:blipFill rotWithShape="1">
          <a:blip r:embed="rId6">
            <a:extLst>
              <a:ext uri="{28A0092B-C50C-407E-A947-70E740481C1C}">
                <a14:useLocalDpi xmlns:a14="http://schemas.microsoft.com/office/drawing/2010/main" val="0"/>
              </a:ext>
            </a:extLst>
          </a:blip>
          <a:srcRect l="10900" t="12699" r="11815" b="18767"/>
          <a:stretch/>
        </p:blipFill>
        <p:spPr bwMode="auto">
          <a:xfrm>
            <a:off x="8560517" y="2877461"/>
            <a:ext cx="1076960" cy="9550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gma Partners with WordPress to Improve Design Collaboration – WordPress  Taver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3963" y="4698127"/>
            <a:ext cx="1307862" cy="675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lack Logo Fixed White by David Yap on Dribbble"/>
          <p:cNvPicPr>
            <a:picLocks noChangeAspect="1" noChangeArrowheads="1"/>
          </p:cNvPicPr>
          <p:nvPr/>
        </p:nvPicPr>
        <p:blipFill rotWithShape="1">
          <a:blip r:embed="rId8">
            <a:extLst>
              <a:ext uri="{28A0092B-C50C-407E-A947-70E740481C1C}">
                <a14:useLocalDpi xmlns:a14="http://schemas.microsoft.com/office/drawing/2010/main" val="0"/>
              </a:ext>
            </a:extLst>
          </a:blip>
          <a:srcRect l="13425" t="33422" r="10309" b="35644"/>
          <a:stretch/>
        </p:blipFill>
        <p:spPr bwMode="auto">
          <a:xfrm>
            <a:off x="7028719" y="4835492"/>
            <a:ext cx="1318543" cy="40109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ive Share - Visual Studio Marketpla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3530" y="4690572"/>
            <a:ext cx="690934" cy="69093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Whatsapp Logo Vector | Vector logo, Graphic design flyer, Logo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3652" y="1187355"/>
            <a:ext cx="1310691" cy="93059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e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4145" y="2911555"/>
            <a:ext cx="787690" cy="88685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Notes by Notejoy | Slack App Directo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1582" y="1236242"/>
            <a:ext cx="832816" cy="832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Work Distribution</a:t>
            </a:r>
            <a:endParaRPr lang="en-US" sz="3200" b="1" dirty="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50711" y="1063901"/>
            <a:ext cx="7743049" cy="5304751"/>
          </a:xfrm>
          <a:prstGeom prst="rect">
            <a:avLst/>
          </a:prstGeom>
          <a:ln>
            <a:noFill/>
          </a:ln>
          <a:effectLst>
            <a:outerShdw blurRad="292100" dist="139700" dir="2700000" algn="tl" rotWithShape="0">
              <a:srgbClr val="333333">
                <a:alpha val="65000"/>
              </a:srgbClr>
            </a:outerShdw>
          </a:effectLst>
        </p:spPr>
      </p:pic>
      <p:pic>
        <p:nvPicPr>
          <p:cNvPr id="7" name="Picture 6" descr="Trello logo vector free download - Brandslogo.net"/>
          <p:cNvPicPr>
            <a:picLocks noChangeAspect="1" noChangeArrowheads="1"/>
          </p:cNvPicPr>
          <p:nvPr/>
        </p:nvPicPr>
        <p:blipFill rotWithShape="1">
          <a:blip r:embed="rId5">
            <a:extLst>
              <a:ext uri="{28A0092B-C50C-407E-A947-70E740481C1C}">
                <a14:useLocalDpi xmlns:a14="http://schemas.microsoft.com/office/drawing/2010/main" val="0"/>
              </a:ext>
            </a:extLst>
          </a:blip>
          <a:srcRect t="36003" b="32393"/>
          <a:stretch/>
        </p:blipFill>
        <p:spPr bwMode="auto">
          <a:xfrm>
            <a:off x="8860258" y="1175660"/>
            <a:ext cx="2581031" cy="81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264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Keep Track</a:t>
            </a:r>
            <a:endParaRPr lang="en-US" sz="3200" b="1" dirty="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p:cNvPr>
          <p:cNvPicPr>
            <a:picLocks noChangeAspect="1"/>
          </p:cNvPicPr>
          <p:nvPr/>
        </p:nvPicPr>
        <p:blipFill>
          <a:blip r:embed="rId5"/>
          <a:stretch>
            <a:fillRect/>
          </a:stretch>
        </p:blipFill>
        <p:spPr>
          <a:xfrm>
            <a:off x="750711" y="1284534"/>
            <a:ext cx="8666950" cy="5267323"/>
          </a:xfrm>
          <a:prstGeom prst="rect">
            <a:avLst/>
          </a:prstGeom>
          <a:ln>
            <a:noFill/>
          </a:ln>
          <a:effectLst>
            <a:outerShdw blurRad="292100" dist="139700" dir="2700000" algn="tl" rotWithShape="0">
              <a:srgbClr val="333333">
                <a:alpha val="65000"/>
              </a:srgbClr>
            </a:outerShdw>
          </a:effectLst>
        </p:spPr>
      </p:pic>
      <p:pic>
        <p:nvPicPr>
          <p:cNvPr id="6" name="Picture 34" descr="Notes by Notejoy | Slack App Direct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3818" y="1284534"/>
            <a:ext cx="1336453" cy="133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21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Design … Wireframe …</a:t>
            </a:r>
            <a:endParaRPr lang="en-US" sz="3200" b="1" dirty="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3664070" y="1106054"/>
            <a:ext cx="3553321" cy="267689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7835031" y="1586030"/>
            <a:ext cx="2126347" cy="361006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10648740" y="1082284"/>
            <a:ext cx="792549" cy="461755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896249" y="4006159"/>
            <a:ext cx="3553321" cy="259116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9520" y="2002986"/>
            <a:ext cx="1944091" cy="1620076"/>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041" y="4413068"/>
            <a:ext cx="1758597" cy="2032611"/>
          </a:xfrm>
          <a:prstGeom prst="rect">
            <a:avLst/>
          </a:prstGeom>
          <a:ln>
            <a:noFill/>
          </a:ln>
          <a:effectLst>
            <a:outerShdw blurRad="292100" dist="139700" dir="2700000" algn="tl" rotWithShape="0">
              <a:srgbClr val="333333">
                <a:alpha val="65000"/>
              </a:srgbClr>
            </a:outerShdw>
          </a:effectLst>
        </p:spPr>
      </p:pic>
      <p:pic>
        <p:nvPicPr>
          <p:cNvPr id="13" name="Picture 12" descr="Figma Partners with WordPress to Improve Design Collaboration – WordPress  Taver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555" y="1105462"/>
            <a:ext cx="1324049" cy="68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838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p:cNvSpPr txBox="1"/>
          <p:nvPr/>
        </p:nvSpPr>
        <p:spPr>
          <a:xfrm>
            <a:off x="750711" y="307391"/>
            <a:ext cx="10690578" cy="584735"/>
          </a:xfrm>
          <a:prstGeom prst="rect">
            <a:avLst/>
          </a:prstGeom>
          <a:gradFill>
            <a:gsLst>
              <a:gs pos="0">
                <a:srgbClr val="FFC647"/>
              </a:gs>
              <a:gs pos="50000">
                <a:srgbClr val="FFC600"/>
              </a:gs>
              <a:gs pos="100000">
                <a:srgbClr val="E3B400"/>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1800">
                <a:solidFill>
                  <a:schemeClr val="lt1"/>
                </a:solidFill>
                <a:latin typeface="Calibri"/>
                <a:ea typeface="Calibri"/>
                <a:cs typeface="Calibri"/>
              </a:defRPr>
            </a:lvl1pPr>
          </a:lstStyle>
          <a:p>
            <a:pPr algn="l"/>
            <a:r>
              <a:rPr lang="en-US" sz="3200" b="1" dirty="0"/>
              <a:t>Project Management </a:t>
            </a:r>
            <a:r>
              <a:rPr lang="en-US" sz="3200" b="1" dirty="0" smtClean="0"/>
              <a:t>– Pseudo Coding</a:t>
            </a:r>
            <a:endParaRPr lang="en-US" sz="3200" b="1" dirty="0"/>
          </a:p>
        </p:txBody>
      </p:sp>
      <p:pic>
        <p:nvPicPr>
          <p:cNvPr id="5" name="Picture 2" descr="TechCareers 2019 – TechCare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7823" y="5696991"/>
            <a:ext cx="2088444" cy="74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50711" y="1105136"/>
            <a:ext cx="10605643" cy="5475272"/>
          </a:xfrm>
          <a:prstGeom prst="rect">
            <a:avLst/>
          </a:prstGeom>
          <a:ln>
            <a:noFill/>
          </a:ln>
          <a:effectLst>
            <a:outerShdw blurRad="292100" dist="139700" dir="2700000" algn="tl" rotWithShape="0">
              <a:srgbClr val="333333">
                <a:alpha val="65000"/>
              </a:srgbClr>
            </a:outerShdw>
          </a:effectLst>
        </p:spPr>
      </p:pic>
      <p:pic>
        <p:nvPicPr>
          <p:cNvPr id="7" name="Picture 6" descr="Figma Partners with WordPress to Improve Design Collaboration – WordPress  Tave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7785" y="1105136"/>
            <a:ext cx="1108569" cy="5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051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933</Words>
  <Application>Microsoft Office PowerPoint</Application>
  <PresentationFormat>Widescreen</PresentationFormat>
  <Paragraphs>181</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Noto Sans Symbols</vt:lpstr>
      <vt:lpstr>Wingdings</vt:lpstr>
      <vt:lpstr>Office Theme</vt:lpstr>
      <vt:lpstr>Scriptforce Milestone Project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Scriptorce Milestone Project 2</dc:title>
  <dc:creator>Amr Thabet</dc:creator>
  <cp:lastModifiedBy>Amr Thabet</cp:lastModifiedBy>
  <cp:revision>42</cp:revision>
  <dcterms:created xsi:type="dcterms:W3CDTF">2020-09-18T17:10:04Z</dcterms:created>
  <dcterms:modified xsi:type="dcterms:W3CDTF">2020-09-29T15:04:54Z</dcterms:modified>
</cp:coreProperties>
</file>